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2"/>
  </p:notesMasterIdLst>
  <p:sldIdLst>
    <p:sldId id="256" r:id="rId2"/>
    <p:sldId id="258" r:id="rId3"/>
    <p:sldId id="261" r:id="rId4"/>
    <p:sldId id="259" r:id="rId5"/>
    <p:sldId id="260" r:id="rId6"/>
    <p:sldId id="262" r:id="rId7"/>
    <p:sldId id="263" r:id="rId8"/>
    <p:sldId id="284" r:id="rId9"/>
    <p:sldId id="268" r:id="rId10"/>
    <p:sldId id="273" r:id="rId11"/>
    <p:sldId id="266" r:id="rId12"/>
    <p:sldId id="290" r:id="rId13"/>
    <p:sldId id="264" r:id="rId14"/>
    <p:sldId id="285" r:id="rId15"/>
    <p:sldId id="288" r:id="rId16"/>
    <p:sldId id="286" r:id="rId17"/>
    <p:sldId id="289" r:id="rId18"/>
    <p:sldId id="287" r:id="rId19"/>
    <p:sldId id="271" r:id="rId20"/>
    <p:sldId id="279" r:id="rId21"/>
  </p:sldIdLst>
  <p:sldSz cx="9144000" cy="6858000" type="screen4x3"/>
  <p:notesSz cx="6858000" cy="9144000"/>
  <p:embeddedFontLst>
    <p:embeddedFont>
      <p:font typeface="Georgia" panose="02040502050405020303" pitchFamily="18" charset="0"/>
      <p:regular r:id="rId23"/>
      <p:bold r:id="rId24"/>
      <p:italic r:id="rId25"/>
      <p:boldItalic r:id="rId26"/>
    </p:embeddedFont>
    <p:embeddedFont>
      <p:font typeface="Roboto Slab"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7BA6FC2F-B151-4203-B6DF-5B3083EDB8A5}">
  <a:tblStyle styleId="{7BA6FC2F-B151-4203-B6DF-5B3083EDB8A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135"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35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4144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7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4121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158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28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07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FFFFF"/>
        </a:solidFill>
        <a:effectLst/>
      </p:bgPr>
    </p:bg>
    <p:spTree>
      <p:nvGrpSpPr>
        <p:cNvPr id="1" name="Shape 8"/>
        <p:cNvGrpSpPr/>
        <p:nvPr/>
      </p:nvGrpSpPr>
      <p:grpSpPr>
        <a:xfrm>
          <a:off x="0" y="0"/>
          <a:ext cx="0" cy="0"/>
          <a:chOff x="0" y="0"/>
          <a:chExt cx="0" cy="0"/>
        </a:xfrm>
      </p:grpSpPr>
      <p:sp>
        <p:nvSpPr>
          <p:cNvPr id="9" name="Shape 9"/>
          <p:cNvSpPr/>
          <p:nvPr/>
        </p:nvSpPr>
        <p:spPr>
          <a:xfrm>
            <a:off x="1169100" y="53339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0" name="Shape 10"/>
          <p:cNvSpPr txBox="1">
            <a:spLocks noGrp="1"/>
          </p:cNvSpPr>
          <p:nvPr>
            <p:ph type="ctrTitle"/>
          </p:nvPr>
        </p:nvSpPr>
        <p:spPr>
          <a:xfrm>
            <a:off x="533400" y="3337825"/>
            <a:ext cx="5325600" cy="2986799"/>
          </a:xfrm>
          <a:prstGeom prst="rect">
            <a:avLst/>
          </a:prstGeom>
          <a:ln w="114300" cap="flat" cmpd="sng">
            <a:solidFill>
              <a:srgbClr val="FF0000"/>
            </a:solidFill>
            <a:prstDash val="solid"/>
            <a:round/>
            <a:headEnd type="none" w="med" len="med"/>
            <a:tailEnd type="none" w="med" len="med"/>
          </a:ln>
        </p:spPr>
        <p:txBody>
          <a:bodyPr lIns="91425" tIns="91425" rIns="91425" bIns="91425" anchor="b" anchorCtr="0"/>
          <a:lstStyle>
            <a:lvl1pPr lvl="0">
              <a:spcBef>
                <a:spcPts val="0"/>
              </a:spcBef>
              <a:buClr>
                <a:srgbClr val="111111"/>
              </a:buClr>
              <a:buSzPct val="100000"/>
              <a:defRPr sz="6000">
                <a:solidFill>
                  <a:srgbClr val="111111"/>
                </a:solidFill>
              </a:defRPr>
            </a:lvl1pPr>
            <a:lvl2pPr lvl="1" algn="ctr">
              <a:spcBef>
                <a:spcPts val="0"/>
              </a:spcBef>
              <a:buClr>
                <a:srgbClr val="111111"/>
              </a:buClr>
              <a:buSzPct val="100000"/>
              <a:defRPr sz="6000">
                <a:solidFill>
                  <a:srgbClr val="111111"/>
                </a:solidFill>
              </a:defRPr>
            </a:lvl2pPr>
            <a:lvl3pPr lvl="2" algn="ctr">
              <a:spcBef>
                <a:spcPts val="0"/>
              </a:spcBef>
              <a:buClr>
                <a:srgbClr val="111111"/>
              </a:buClr>
              <a:buSzPct val="100000"/>
              <a:defRPr sz="6000">
                <a:solidFill>
                  <a:srgbClr val="111111"/>
                </a:solidFill>
              </a:defRPr>
            </a:lvl3pPr>
            <a:lvl4pPr lvl="3" algn="ctr">
              <a:spcBef>
                <a:spcPts val="0"/>
              </a:spcBef>
              <a:buClr>
                <a:srgbClr val="111111"/>
              </a:buClr>
              <a:buSzPct val="100000"/>
              <a:defRPr sz="6000">
                <a:solidFill>
                  <a:srgbClr val="111111"/>
                </a:solidFill>
              </a:defRPr>
            </a:lvl4pPr>
            <a:lvl5pPr lvl="4" algn="ctr">
              <a:spcBef>
                <a:spcPts val="0"/>
              </a:spcBef>
              <a:buClr>
                <a:srgbClr val="111111"/>
              </a:buClr>
              <a:buSzPct val="100000"/>
              <a:defRPr sz="6000">
                <a:solidFill>
                  <a:srgbClr val="111111"/>
                </a:solidFill>
              </a:defRPr>
            </a:lvl5pPr>
            <a:lvl6pPr lvl="5" algn="ctr">
              <a:spcBef>
                <a:spcPts val="0"/>
              </a:spcBef>
              <a:buClr>
                <a:srgbClr val="111111"/>
              </a:buClr>
              <a:buSzPct val="100000"/>
              <a:defRPr sz="6000">
                <a:solidFill>
                  <a:srgbClr val="111111"/>
                </a:solidFill>
              </a:defRPr>
            </a:lvl6pPr>
            <a:lvl7pPr lvl="6" algn="ctr">
              <a:spcBef>
                <a:spcPts val="0"/>
              </a:spcBef>
              <a:buClr>
                <a:srgbClr val="111111"/>
              </a:buClr>
              <a:buSzPct val="100000"/>
              <a:defRPr sz="6000">
                <a:solidFill>
                  <a:srgbClr val="111111"/>
                </a:solidFill>
              </a:defRPr>
            </a:lvl7pPr>
            <a:lvl8pPr lvl="7" algn="ctr">
              <a:spcBef>
                <a:spcPts val="0"/>
              </a:spcBef>
              <a:buClr>
                <a:srgbClr val="111111"/>
              </a:buClr>
              <a:buSzPct val="100000"/>
              <a:defRPr sz="6000">
                <a:solidFill>
                  <a:srgbClr val="111111"/>
                </a:solidFill>
              </a:defRPr>
            </a:lvl8pPr>
            <a:lvl9pPr lvl="8" algn="ctr">
              <a:spcBef>
                <a:spcPts val="0"/>
              </a:spcBef>
              <a:buClr>
                <a:srgbClr val="111111"/>
              </a:buClr>
              <a:buSzPct val="100000"/>
              <a:defRPr sz="6000">
                <a:solidFill>
                  <a:srgbClr val="11111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sp>
        <p:nvSpPr>
          <p:cNvPr id="12" name="Shape 12"/>
          <p:cNvSpPr/>
          <p:nvPr/>
        </p:nvSpPr>
        <p:spPr>
          <a:xfrm>
            <a:off x="1169100" y="53339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3" name="Shape 13"/>
          <p:cNvSpPr txBox="1">
            <a:spLocks noGrp="1"/>
          </p:cNvSpPr>
          <p:nvPr>
            <p:ph type="ctrTitle"/>
          </p:nvPr>
        </p:nvSpPr>
        <p:spPr>
          <a:xfrm>
            <a:off x="533400" y="3939900"/>
            <a:ext cx="5270100" cy="1546500"/>
          </a:xfrm>
          <a:prstGeom prst="rect">
            <a:avLst/>
          </a:prstGeom>
          <a:ln w="114300" cap="flat" cmpd="sng">
            <a:solidFill>
              <a:srgbClr val="000000"/>
            </a:solidFill>
            <a:prstDash val="solid"/>
            <a:round/>
            <a:headEnd type="none" w="med" len="med"/>
            <a:tailEnd type="none" w="med" len="med"/>
          </a:ln>
        </p:spPr>
        <p:txBody>
          <a:bodyPr lIns="91425" tIns="91425" rIns="91425" bIns="91425" anchor="b" anchorCtr="0"/>
          <a:lstStyle>
            <a:lvl1pPr lvl="0" rtl="0">
              <a:spcBef>
                <a:spcPts val="0"/>
              </a:spcBef>
              <a:buSzPct val="100000"/>
              <a:defRPr sz="4000"/>
            </a:lvl1pPr>
            <a:lvl2pPr lvl="1" rtl="0">
              <a:spcBef>
                <a:spcPts val="0"/>
              </a:spcBef>
              <a:buSzPct val="100000"/>
              <a:defRPr sz="4000"/>
            </a:lvl2pPr>
            <a:lvl3pPr lvl="2" rtl="0">
              <a:spcBef>
                <a:spcPts val="0"/>
              </a:spcBef>
              <a:buSzPct val="100000"/>
              <a:defRPr sz="4000"/>
            </a:lvl3pPr>
            <a:lvl4pPr lvl="3" rtl="0">
              <a:spcBef>
                <a:spcPts val="0"/>
              </a:spcBef>
              <a:buSzPct val="100000"/>
              <a:defRPr sz="4000"/>
            </a:lvl4pPr>
            <a:lvl5pPr lvl="4" rtl="0">
              <a:spcBef>
                <a:spcPts val="0"/>
              </a:spcBef>
              <a:buSzPct val="100000"/>
              <a:defRPr sz="4000"/>
            </a:lvl5pPr>
            <a:lvl6pPr lvl="5" rtl="0">
              <a:spcBef>
                <a:spcPts val="0"/>
              </a:spcBef>
              <a:buSzPct val="100000"/>
              <a:defRPr sz="4000"/>
            </a:lvl6pPr>
            <a:lvl7pPr lvl="6" rtl="0">
              <a:spcBef>
                <a:spcPts val="0"/>
              </a:spcBef>
              <a:buSzPct val="100000"/>
              <a:defRPr sz="4000"/>
            </a:lvl7pPr>
            <a:lvl8pPr lvl="7" rtl="0">
              <a:spcBef>
                <a:spcPts val="0"/>
              </a:spcBef>
              <a:buSzPct val="100000"/>
              <a:defRPr sz="4000"/>
            </a:lvl8pPr>
            <a:lvl9pPr lvl="8" rtl="0">
              <a:spcBef>
                <a:spcPts val="0"/>
              </a:spcBef>
              <a:buSzPct val="100000"/>
              <a:defRPr sz="4000"/>
            </a:lvl9pPr>
          </a:lstStyle>
          <a:p>
            <a:endParaRPr/>
          </a:p>
        </p:txBody>
      </p:sp>
      <p:sp>
        <p:nvSpPr>
          <p:cNvPr id="14" name="Shape 14"/>
          <p:cNvSpPr txBox="1">
            <a:spLocks noGrp="1"/>
          </p:cNvSpPr>
          <p:nvPr>
            <p:ph type="subTitle" idx="1"/>
          </p:nvPr>
        </p:nvSpPr>
        <p:spPr>
          <a:xfrm>
            <a:off x="533400" y="5684600"/>
            <a:ext cx="7783500" cy="639900"/>
          </a:xfrm>
          <a:prstGeom prst="rect">
            <a:avLst/>
          </a:prstGeom>
        </p:spPr>
        <p:txBody>
          <a:bodyPr lIns="91425" tIns="91425" rIns="91425" bIns="91425" anchor="t" anchorCtr="0"/>
          <a:lstStyle>
            <a:lvl1pPr lvl="0" rtl="0">
              <a:spcBef>
                <a:spcPts val="0"/>
              </a:spcBef>
              <a:buClr>
                <a:srgbClr val="111111"/>
              </a:buClr>
              <a:buSzPct val="100000"/>
              <a:buNone/>
              <a:defRPr sz="2600" i="1"/>
            </a:lvl1pPr>
            <a:lvl2pPr lvl="1" rtl="0">
              <a:spcBef>
                <a:spcPts val="0"/>
              </a:spcBef>
              <a:buClr>
                <a:srgbClr val="111111"/>
              </a:buClr>
              <a:buSzPct val="100000"/>
              <a:buNone/>
              <a:defRPr sz="2600" i="1"/>
            </a:lvl2pPr>
            <a:lvl3pPr lvl="2" rtl="0">
              <a:spcBef>
                <a:spcPts val="0"/>
              </a:spcBef>
              <a:buClr>
                <a:srgbClr val="111111"/>
              </a:buClr>
              <a:buSzPct val="100000"/>
              <a:buNone/>
              <a:defRPr sz="2600" i="1"/>
            </a:lvl3pPr>
            <a:lvl4pPr lvl="3" rtl="0">
              <a:spcBef>
                <a:spcPts val="0"/>
              </a:spcBef>
              <a:buClr>
                <a:srgbClr val="111111"/>
              </a:buClr>
              <a:buSzPct val="100000"/>
              <a:buNone/>
              <a:defRPr sz="2600" i="1"/>
            </a:lvl4pPr>
            <a:lvl5pPr lvl="4" rtl="0">
              <a:spcBef>
                <a:spcPts val="0"/>
              </a:spcBef>
              <a:buClr>
                <a:srgbClr val="111111"/>
              </a:buClr>
              <a:buSzPct val="100000"/>
              <a:buNone/>
              <a:defRPr sz="2600" i="1"/>
            </a:lvl5pPr>
            <a:lvl6pPr lvl="5" rtl="0">
              <a:spcBef>
                <a:spcPts val="0"/>
              </a:spcBef>
              <a:buClr>
                <a:srgbClr val="111111"/>
              </a:buClr>
              <a:buSzPct val="100000"/>
              <a:buNone/>
              <a:defRPr sz="2600" i="1"/>
            </a:lvl6pPr>
            <a:lvl7pPr lvl="6" rtl="0">
              <a:spcBef>
                <a:spcPts val="0"/>
              </a:spcBef>
              <a:buClr>
                <a:srgbClr val="111111"/>
              </a:buClr>
              <a:buSzPct val="100000"/>
              <a:buNone/>
              <a:defRPr sz="2600" i="1"/>
            </a:lvl7pPr>
            <a:lvl8pPr lvl="7" rtl="0">
              <a:spcBef>
                <a:spcPts val="0"/>
              </a:spcBef>
              <a:buClr>
                <a:srgbClr val="111111"/>
              </a:buClr>
              <a:buSzPct val="100000"/>
              <a:buNone/>
              <a:defRPr sz="2600" i="1"/>
            </a:lvl8pPr>
            <a:lvl9pPr lvl="8" rtl="0">
              <a:spcBef>
                <a:spcPts val="0"/>
              </a:spcBef>
              <a:buClr>
                <a:srgbClr val="111111"/>
              </a:buClr>
              <a:buSzPct val="100000"/>
              <a:buNone/>
              <a:defRPr sz="2600"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5"/>
        <p:cNvGrpSpPr/>
        <p:nvPr/>
      </p:nvGrpSpPr>
      <p:grpSpPr>
        <a:xfrm>
          <a:off x="0" y="0"/>
          <a:ext cx="0" cy="0"/>
          <a:chOff x="0" y="0"/>
          <a:chExt cx="0" cy="0"/>
        </a:xfrm>
      </p:grpSpPr>
      <p:sp>
        <p:nvSpPr>
          <p:cNvPr id="16" name="Shape 16"/>
          <p:cNvSpPr/>
          <p:nvPr/>
        </p:nvSpPr>
        <p:spPr>
          <a:xfrm>
            <a:off x="1169100" y="96180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17" name="Shape 17"/>
          <p:cNvSpPr txBox="1">
            <a:spLocks noGrp="1"/>
          </p:cNvSpPr>
          <p:nvPr>
            <p:ph type="body" idx="1"/>
          </p:nvPr>
        </p:nvSpPr>
        <p:spPr>
          <a:xfrm>
            <a:off x="2402275" y="1641175"/>
            <a:ext cx="5573700" cy="4035599"/>
          </a:xfrm>
          <a:prstGeom prst="rect">
            <a:avLst/>
          </a:prstGeom>
        </p:spPr>
        <p:txBody>
          <a:bodyPr lIns="91425" tIns="91425" rIns="91425" bIns="91425" anchor="t" anchorCtr="0"/>
          <a:lstStyle>
            <a:lvl1pPr lvl="0" rtl="0">
              <a:spcBef>
                <a:spcPts val="0"/>
              </a:spcBef>
              <a:buSzPct val="100000"/>
              <a:buFont typeface="Georgia"/>
              <a:defRPr sz="3800" i="1">
                <a:latin typeface="Georgia"/>
                <a:ea typeface="Georgia"/>
                <a:cs typeface="Georgia"/>
                <a:sym typeface="Georgia"/>
              </a:defRPr>
            </a:lvl1pPr>
            <a:lvl2pPr lvl="1" rtl="0">
              <a:spcBef>
                <a:spcPts val="0"/>
              </a:spcBef>
              <a:buSzPct val="100000"/>
              <a:buFont typeface="Georgia"/>
              <a:defRPr sz="3800" i="1">
                <a:latin typeface="Georgia"/>
                <a:ea typeface="Georgia"/>
                <a:cs typeface="Georgia"/>
                <a:sym typeface="Georgia"/>
              </a:defRPr>
            </a:lvl2pPr>
            <a:lvl3pPr lvl="2" rtl="0">
              <a:spcBef>
                <a:spcPts val="0"/>
              </a:spcBef>
              <a:buSzPct val="100000"/>
              <a:buFont typeface="Georgia"/>
              <a:defRPr sz="3800" i="1">
                <a:latin typeface="Georgia"/>
                <a:ea typeface="Georgia"/>
                <a:cs typeface="Georgia"/>
                <a:sym typeface="Georgia"/>
              </a:defRPr>
            </a:lvl3pPr>
            <a:lvl4pPr lvl="3" rtl="0">
              <a:spcBef>
                <a:spcPts val="0"/>
              </a:spcBef>
              <a:buSzPct val="100000"/>
              <a:buFont typeface="Georgia"/>
              <a:defRPr sz="3800" i="1">
                <a:latin typeface="Georgia"/>
                <a:ea typeface="Georgia"/>
                <a:cs typeface="Georgia"/>
                <a:sym typeface="Georgia"/>
              </a:defRPr>
            </a:lvl4pPr>
            <a:lvl5pPr lvl="4" rtl="0">
              <a:spcBef>
                <a:spcPts val="0"/>
              </a:spcBef>
              <a:buSzPct val="100000"/>
              <a:buFont typeface="Georgia"/>
              <a:defRPr sz="3800" i="1">
                <a:latin typeface="Georgia"/>
                <a:ea typeface="Georgia"/>
                <a:cs typeface="Georgia"/>
                <a:sym typeface="Georgia"/>
              </a:defRPr>
            </a:lvl5pPr>
            <a:lvl6pPr lvl="5" rtl="0">
              <a:spcBef>
                <a:spcPts val="0"/>
              </a:spcBef>
              <a:buSzPct val="100000"/>
              <a:buFont typeface="Georgia"/>
              <a:defRPr sz="3800" i="1">
                <a:latin typeface="Georgia"/>
                <a:ea typeface="Georgia"/>
                <a:cs typeface="Georgia"/>
                <a:sym typeface="Georgia"/>
              </a:defRPr>
            </a:lvl6pPr>
            <a:lvl7pPr lvl="6" rtl="0">
              <a:spcBef>
                <a:spcPts val="0"/>
              </a:spcBef>
              <a:buSzPct val="100000"/>
              <a:buFont typeface="Georgia"/>
              <a:defRPr sz="3800" i="1">
                <a:latin typeface="Georgia"/>
                <a:ea typeface="Georgia"/>
                <a:cs typeface="Georgia"/>
                <a:sym typeface="Georgia"/>
              </a:defRPr>
            </a:lvl7pPr>
            <a:lvl8pPr lvl="7" rtl="0">
              <a:spcBef>
                <a:spcPts val="0"/>
              </a:spcBef>
              <a:buSzPct val="100000"/>
              <a:buFont typeface="Georgia"/>
              <a:defRPr sz="3800" i="1">
                <a:latin typeface="Georgia"/>
                <a:ea typeface="Georgia"/>
                <a:cs typeface="Georgia"/>
                <a:sym typeface="Georgia"/>
              </a:defRPr>
            </a:lvl8pPr>
            <a:lvl9pPr lvl="8">
              <a:spcBef>
                <a:spcPts val="0"/>
              </a:spcBef>
              <a:buSzPct val="100000"/>
              <a:buFont typeface="Georgia"/>
              <a:defRPr sz="3800" i="1">
                <a:latin typeface="Georgia"/>
                <a:ea typeface="Georgia"/>
                <a:cs typeface="Georgia"/>
                <a:sym typeface="Georgia"/>
              </a:defRPr>
            </a:lvl9pPr>
          </a:lstStyle>
          <a:p>
            <a:endParaRPr/>
          </a:p>
        </p:txBody>
      </p:sp>
      <p:sp>
        <p:nvSpPr>
          <p:cNvPr id="18" name="Shape 18"/>
          <p:cNvSpPr txBox="1"/>
          <p:nvPr/>
        </p:nvSpPr>
        <p:spPr>
          <a:xfrm>
            <a:off x="208375" y="579331"/>
            <a:ext cx="1957200" cy="871499"/>
          </a:xfrm>
          <a:prstGeom prst="rect">
            <a:avLst/>
          </a:prstGeom>
          <a:noFill/>
          <a:ln>
            <a:noFill/>
          </a:ln>
        </p:spPr>
        <p:txBody>
          <a:bodyPr lIns="91425" tIns="91425" rIns="91425" bIns="91425" anchor="t" anchorCtr="0">
            <a:noAutofit/>
          </a:bodyPr>
          <a:lstStyle/>
          <a:p>
            <a:pPr lvl="0" algn="ctr">
              <a:spcBef>
                <a:spcPts val="0"/>
              </a:spcBef>
              <a:buNone/>
            </a:pPr>
            <a:r>
              <a:rPr lang="en" sz="10000" b="1">
                <a:solidFill>
                  <a:srgbClr val="FF0000"/>
                </a:solidFill>
              </a:rPr>
              <a:t>“</a:t>
            </a:r>
          </a:p>
        </p:txBody>
      </p:sp>
      <p:sp>
        <p:nvSpPr>
          <p:cNvPr id="19" name="Shape 19"/>
          <p:cNvSpPr/>
          <p:nvPr/>
        </p:nvSpPr>
        <p:spPr>
          <a:xfrm>
            <a:off x="539121" y="539121"/>
            <a:ext cx="1295699" cy="1295699"/>
          </a:xfrm>
          <a:prstGeom prst="rect">
            <a:avLst/>
          </a:prstGeom>
          <a:noFill/>
          <a:ln w="76200" cap="flat" cmpd="sng">
            <a:solidFill>
              <a:srgbClr val="FF0000"/>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0"/>
        <p:cNvGrpSpPr/>
        <p:nvPr/>
      </p:nvGrpSpPr>
      <p:grpSpPr>
        <a:xfrm>
          <a:off x="0" y="0"/>
          <a:ext cx="0" cy="0"/>
          <a:chOff x="0" y="0"/>
          <a:chExt cx="0" cy="0"/>
        </a:xfrm>
      </p:grpSpPr>
      <p:sp>
        <p:nvSpPr>
          <p:cNvPr id="21" name="Shape 21"/>
          <p:cNvSpPr/>
          <p:nvPr/>
        </p:nvSpPr>
        <p:spPr>
          <a:xfrm>
            <a:off x="1169100" y="96180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533400" y="533400"/>
            <a:ext cx="2106599" cy="1309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203050" y="1205250"/>
            <a:ext cx="5185199" cy="4899600"/>
          </a:xfrm>
          <a:prstGeom prst="rect">
            <a:avLst/>
          </a:prstGeom>
        </p:spPr>
        <p:txBody>
          <a:bodyPr lIns="91425" tIns="91425" rIns="91425" bIns="91425" anchor="t" anchorCtr="0"/>
          <a:lstStyle>
            <a:lvl1pPr lvl="0">
              <a:spcBef>
                <a:spcPts val="0"/>
              </a:spcBef>
              <a:buSzPct val="100000"/>
              <a:defRPr sz="28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4"/>
        <p:cNvGrpSpPr/>
        <p:nvPr/>
      </p:nvGrpSpPr>
      <p:grpSpPr>
        <a:xfrm>
          <a:off x="0" y="0"/>
          <a:ext cx="0" cy="0"/>
          <a:chOff x="0" y="0"/>
          <a:chExt cx="0" cy="0"/>
        </a:xfrm>
      </p:grpSpPr>
      <p:sp>
        <p:nvSpPr>
          <p:cNvPr id="25" name="Shape 25"/>
          <p:cNvSpPr/>
          <p:nvPr/>
        </p:nvSpPr>
        <p:spPr>
          <a:xfrm>
            <a:off x="1169100" y="96180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533400" y="533400"/>
            <a:ext cx="2106599" cy="1309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3012775" y="1403325"/>
            <a:ext cx="2597400" cy="47094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28" name="Shape 28"/>
          <p:cNvSpPr txBox="1">
            <a:spLocks noGrp="1"/>
          </p:cNvSpPr>
          <p:nvPr>
            <p:ph type="body" idx="2"/>
          </p:nvPr>
        </p:nvSpPr>
        <p:spPr>
          <a:xfrm>
            <a:off x="5766772" y="1403325"/>
            <a:ext cx="2597400" cy="47094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9"/>
        <p:cNvGrpSpPr/>
        <p:nvPr/>
      </p:nvGrpSpPr>
      <p:grpSpPr>
        <a:xfrm>
          <a:off x="0" y="0"/>
          <a:ext cx="0" cy="0"/>
          <a:chOff x="0" y="0"/>
          <a:chExt cx="0" cy="0"/>
        </a:xfrm>
      </p:grpSpPr>
      <p:sp>
        <p:nvSpPr>
          <p:cNvPr id="30" name="Shape 30"/>
          <p:cNvSpPr/>
          <p:nvPr/>
        </p:nvSpPr>
        <p:spPr>
          <a:xfrm>
            <a:off x="1169100" y="96180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31" name="Shape 31"/>
          <p:cNvSpPr txBox="1">
            <a:spLocks noGrp="1"/>
          </p:cNvSpPr>
          <p:nvPr>
            <p:ph type="title"/>
          </p:nvPr>
        </p:nvSpPr>
        <p:spPr>
          <a:xfrm>
            <a:off x="533400" y="533400"/>
            <a:ext cx="2106599" cy="13091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1442950" y="2069300"/>
            <a:ext cx="2233499" cy="40197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 name="Shape 33"/>
          <p:cNvSpPr txBox="1">
            <a:spLocks noGrp="1"/>
          </p:cNvSpPr>
          <p:nvPr>
            <p:ph type="body" idx="2"/>
          </p:nvPr>
        </p:nvSpPr>
        <p:spPr>
          <a:xfrm>
            <a:off x="3790875" y="2069300"/>
            <a:ext cx="2233499" cy="40197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3"/>
          </p:nvPr>
        </p:nvSpPr>
        <p:spPr>
          <a:xfrm>
            <a:off x="6138800" y="2069300"/>
            <a:ext cx="2233499" cy="40197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p:nvPr/>
        </p:nvSpPr>
        <p:spPr>
          <a:xfrm>
            <a:off x="1169100" y="961800"/>
            <a:ext cx="74414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533400" y="533400"/>
            <a:ext cx="2106599" cy="1309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p:nvPr/>
        </p:nvSpPr>
        <p:spPr>
          <a:xfrm>
            <a:off x="759900" y="747600"/>
            <a:ext cx="7624199" cy="53628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33400" y="533400"/>
            <a:ext cx="2106599" cy="1309199"/>
          </a:xfrm>
          <a:prstGeom prst="rect">
            <a:avLst/>
          </a:prstGeom>
          <a:noFill/>
          <a:ln w="76200" cap="flat" cmpd="sng">
            <a:solidFill>
              <a:srgbClr val="FF0000"/>
            </a:solidFill>
            <a:prstDash val="solid"/>
            <a:miter/>
            <a:headEnd type="none" w="med" len="med"/>
            <a:tailEnd type="none" w="med" len="med"/>
          </a:ln>
        </p:spPr>
        <p:txBody>
          <a:bodyPr lIns="91425" tIns="91425" rIns="91425" bIns="91425" anchor="t" anchorCtr="0"/>
          <a:lstStyle>
            <a:lvl1pPr lvl="0">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1pPr>
            <a:lvl2pPr lvl="1">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2pPr>
            <a:lvl3pPr lvl="2">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3pPr>
            <a:lvl4pPr lvl="3">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4pPr>
            <a:lvl5pPr lvl="4">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5pPr>
            <a:lvl6pPr lvl="5">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6pPr>
            <a:lvl7pPr lvl="6">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7pPr>
            <a:lvl8pPr lvl="7">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8pPr>
            <a:lvl9pPr lvl="8">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203050" y="1205250"/>
            <a:ext cx="5185199" cy="4899600"/>
          </a:xfrm>
          <a:prstGeom prst="rect">
            <a:avLst/>
          </a:prstGeom>
          <a:noFill/>
          <a:ln>
            <a:noFill/>
          </a:ln>
        </p:spPr>
        <p:txBody>
          <a:bodyPr lIns="91425" tIns="91425" rIns="91425" bIns="91425" anchor="t" anchorCtr="0"/>
          <a:lstStyle>
            <a:lvl1pPr lvl="0">
              <a:spcBef>
                <a:spcPts val="600"/>
              </a:spcBef>
              <a:buClr>
                <a:srgbClr val="999999"/>
              </a:buClr>
              <a:buSzPct val="100000"/>
              <a:buFont typeface="Georgia"/>
              <a:buChar char="□"/>
              <a:defRPr sz="3000">
                <a:solidFill>
                  <a:srgbClr val="111111"/>
                </a:solidFill>
                <a:latin typeface="Georgia"/>
                <a:ea typeface="Georgia"/>
                <a:cs typeface="Georgia"/>
                <a:sym typeface="Georgia"/>
              </a:defRPr>
            </a:lvl1pPr>
            <a:lvl2pPr lvl="1">
              <a:spcBef>
                <a:spcPts val="480"/>
              </a:spcBef>
              <a:buClr>
                <a:srgbClr val="999999"/>
              </a:buClr>
              <a:buSzPct val="100000"/>
              <a:buFont typeface="Georgia"/>
              <a:buChar char="■"/>
              <a:defRPr sz="2400">
                <a:solidFill>
                  <a:srgbClr val="111111"/>
                </a:solidFill>
                <a:latin typeface="Georgia"/>
                <a:ea typeface="Georgia"/>
                <a:cs typeface="Georgia"/>
                <a:sym typeface="Georgia"/>
              </a:defRPr>
            </a:lvl2pPr>
            <a:lvl3pPr lvl="2">
              <a:spcBef>
                <a:spcPts val="480"/>
              </a:spcBef>
              <a:buClr>
                <a:srgbClr val="999999"/>
              </a:buClr>
              <a:buSzPct val="100000"/>
              <a:buFont typeface="Georgia"/>
              <a:buChar char="▣"/>
              <a:defRPr sz="2400">
                <a:solidFill>
                  <a:srgbClr val="111111"/>
                </a:solidFill>
                <a:latin typeface="Georgia"/>
                <a:ea typeface="Georgia"/>
                <a:cs typeface="Georgia"/>
                <a:sym typeface="Georgia"/>
              </a:defRPr>
            </a:lvl3pPr>
            <a:lvl4pPr lvl="3">
              <a:spcBef>
                <a:spcPts val="360"/>
              </a:spcBef>
              <a:buClr>
                <a:srgbClr val="999999"/>
              </a:buClr>
              <a:buSzPct val="100000"/>
              <a:buFont typeface="Georgia"/>
              <a:defRPr sz="1800">
                <a:solidFill>
                  <a:srgbClr val="111111"/>
                </a:solidFill>
                <a:latin typeface="Georgia"/>
                <a:ea typeface="Georgia"/>
                <a:cs typeface="Georgia"/>
                <a:sym typeface="Georgia"/>
              </a:defRPr>
            </a:lvl4pPr>
            <a:lvl5pPr lvl="4">
              <a:spcBef>
                <a:spcPts val="360"/>
              </a:spcBef>
              <a:buClr>
                <a:srgbClr val="999999"/>
              </a:buClr>
              <a:buSzPct val="100000"/>
              <a:buFont typeface="Georgia"/>
              <a:defRPr sz="1800">
                <a:solidFill>
                  <a:srgbClr val="111111"/>
                </a:solidFill>
                <a:latin typeface="Georgia"/>
                <a:ea typeface="Georgia"/>
                <a:cs typeface="Georgia"/>
                <a:sym typeface="Georgia"/>
              </a:defRPr>
            </a:lvl5pPr>
            <a:lvl6pPr lvl="5">
              <a:spcBef>
                <a:spcPts val="360"/>
              </a:spcBef>
              <a:buClr>
                <a:srgbClr val="999999"/>
              </a:buClr>
              <a:buSzPct val="100000"/>
              <a:buFont typeface="Georgia"/>
              <a:defRPr sz="1800">
                <a:solidFill>
                  <a:srgbClr val="111111"/>
                </a:solidFill>
                <a:latin typeface="Georgia"/>
                <a:ea typeface="Georgia"/>
                <a:cs typeface="Georgia"/>
                <a:sym typeface="Georgia"/>
              </a:defRPr>
            </a:lvl6pPr>
            <a:lvl7pPr lvl="6">
              <a:spcBef>
                <a:spcPts val="360"/>
              </a:spcBef>
              <a:buClr>
                <a:srgbClr val="999999"/>
              </a:buClr>
              <a:buSzPct val="100000"/>
              <a:buFont typeface="Georgia"/>
              <a:defRPr sz="1800">
                <a:solidFill>
                  <a:srgbClr val="111111"/>
                </a:solidFill>
                <a:latin typeface="Georgia"/>
                <a:ea typeface="Georgia"/>
                <a:cs typeface="Georgia"/>
                <a:sym typeface="Georgia"/>
              </a:defRPr>
            </a:lvl7pPr>
            <a:lvl8pPr lvl="7">
              <a:spcBef>
                <a:spcPts val="360"/>
              </a:spcBef>
              <a:buClr>
                <a:srgbClr val="999999"/>
              </a:buClr>
              <a:buSzPct val="100000"/>
              <a:buFont typeface="Georgia"/>
              <a:defRPr sz="1800">
                <a:solidFill>
                  <a:srgbClr val="111111"/>
                </a:solidFill>
                <a:latin typeface="Georgia"/>
                <a:ea typeface="Georgia"/>
                <a:cs typeface="Georgia"/>
                <a:sym typeface="Georgia"/>
              </a:defRPr>
            </a:lvl8pPr>
            <a:lvl9pPr lvl="8">
              <a:spcBef>
                <a:spcPts val="360"/>
              </a:spcBef>
              <a:buClr>
                <a:srgbClr val="999999"/>
              </a:buClr>
              <a:buSzPct val="100000"/>
              <a:buFont typeface="Georgia"/>
              <a:defRPr sz="1800">
                <a:solidFill>
                  <a:srgbClr val="11111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ctrTitle"/>
          </p:nvPr>
        </p:nvSpPr>
        <p:spPr>
          <a:xfrm>
            <a:off x="610736" y="150125"/>
            <a:ext cx="5380631" cy="3007057"/>
          </a:xfrm>
          <a:prstGeom prst="rect">
            <a:avLst/>
          </a:prstGeom>
        </p:spPr>
        <p:txBody>
          <a:bodyPr lIns="91425" tIns="91425" rIns="91425" bIns="91425" anchor="b" anchorCtr="0">
            <a:noAutofit/>
          </a:bodyPr>
          <a:lstStyle/>
          <a:p>
            <a:pPr lvl="0">
              <a:spcBef>
                <a:spcPts val="0"/>
              </a:spcBef>
              <a:buNone/>
            </a:pPr>
            <a:r>
              <a:rPr lang="en-GB" sz="4800" dirty="0"/>
              <a:t>GSM BASED STREETLIGHT AUTOMATION SYSTEM</a:t>
            </a:r>
            <a:endParaRPr lang="en" sz="4800" dirty="0"/>
          </a:p>
        </p:txBody>
      </p:sp>
      <p:sp>
        <p:nvSpPr>
          <p:cNvPr id="5" name="Shape 69"/>
          <p:cNvSpPr txBox="1">
            <a:spLocks/>
          </p:cNvSpPr>
          <p:nvPr/>
        </p:nvSpPr>
        <p:spPr>
          <a:xfrm>
            <a:off x="5387455" y="5427261"/>
            <a:ext cx="3606419" cy="855260"/>
          </a:xfrm>
          <a:prstGeom prst="rect">
            <a:avLst/>
          </a:prstGeom>
          <a:noFill/>
          <a:ln w="114300" cap="flat" cmpd="sng">
            <a:solidFill>
              <a:srgbClr val="FF0000"/>
            </a:solidFill>
            <a:prstDash val="solid"/>
            <a:round/>
            <a:headEnd type="none" w="med" len="med"/>
            <a:tailEnd type="none" w="med" len="med"/>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1111"/>
              </a:buClr>
              <a:buSzPct val="100000"/>
              <a:buFont typeface="Roboto Slab"/>
              <a:buNone/>
              <a:defRPr sz="6000" b="0" i="0" u="none" strike="noStrike" cap="none">
                <a:solidFill>
                  <a:srgbClr val="111111"/>
                </a:solidFill>
                <a:latin typeface="Roboto Slab"/>
                <a:ea typeface="Roboto Slab"/>
                <a:cs typeface="Roboto Slab"/>
                <a:sym typeface="Roboto Slab"/>
              </a:defRPr>
            </a:lvl1pPr>
            <a:lvl2pPr lvl="1"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2pPr>
            <a:lvl3pPr lvl="2"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3pPr>
            <a:lvl4pPr lvl="3"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4pPr>
            <a:lvl5pPr lvl="4"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5pPr>
            <a:lvl6pPr lvl="5"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6pPr>
            <a:lvl7pPr lvl="6"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7pPr>
            <a:lvl8pPr lvl="7"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8pPr>
            <a:lvl9pPr lvl="8" algn="ctr">
              <a:spcBef>
                <a:spcPts val="0"/>
              </a:spcBef>
              <a:buClr>
                <a:srgbClr val="111111"/>
              </a:buClr>
              <a:buSzPct val="100000"/>
              <a:buFont typeface="Roboto Slab"/>
              <a:buNone/>
              <a:defRPr sz="6000">
                <a:solidFill>
                  <a:srgbClr val="111111"/>
                </a:solidFill>
                <a:latin typeface="Roboto Slab"/>
                <a:ea typeface="Roboto Slab"/>
                <a:cs typeface="Roboto Slab"/>
                <a:sym typeface="Roboto Slab"/>
              </a:defRPr>
            </a:lvl9pPr>
          </a:lstStyle>
          <a:p>
            <a:r>
              <a:rPr lang="en-US" sz="2400" b="1" dirty="0"/>
              <a:t>Supervisor:</a:t>
            </a:r>
          </a:p>
          <a:p>
            <a:r>
              <a:rPr lang="en-US" sz="2400" b="1" dirty="0" err="1"/>
              <a:t>Dr</a:t>
            </a:r>
            <a:r>
              <a:rPr lang="en-US" sz="2400" b="1" dirty="0"/>
              <a:t> A.U. </a:t>
            </a:r>
            <a:r>
              <a:rPr lang="en-US" sz="2400" b="1" dirty="0" err="1"/>
              <a:t>Adoghe</a:t>
            </a:r>
            <a:endParaRPr lang="en" sz="2400" dirty="0"/>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533400" y="533400"/>
            <a:ext cx="2106599" cy="1309199"/>
          </a:xfrm>
          <a:prstGeom prst="rect">
            <a:avLst/>
          </a:prstGeom>
        </p:spPr>
        <p:txBody>
          <a:bodyPr lIns="91425" tIns="91425" rIns="91425" bIns="91425" anchor="t" anchorCtr="0">
            <a:noAutofit/>
          </a:bodyPr>
          <a:lstStyle/>
          <a:p>
            <a:pPr lvl="0" rtl="0">
              <a:spcBef>
                <a:spcPts val="0"/>
              </a:spcBef>
              <a:buNone/>
            </a:pPr>
            <a:r>
              <a:rPr lang="en-GB" dirty="0"/>
              <a:t>Major System Components</a:t>
            </a:r>
            <a:endParaRPr lang="en" dirty="0"/>
          </a:p>
        </p:txBody>
      </p:sp>
      <p:sp>
        <p:nvSpPr>
          <p:cNvPr id="181" name="Shape 181"/>
          <p:cNvSpPr txBox="1">
            <a:spLocks noGrp="1"/>
          </p:cNvSpPr>
          <p:nvPr>
            <p:ph type="body" idx="1"/>
          </p:nvPr>
        </p:nvSpPr>
        <p:spPr>
          <a:xfrm>
            <a:off x="1434850" y="2667000"/>
            <a:ext cx="2316900" cy="1409999"/>
          </a:xfrm>
          <a:prstGeom prst="rect">
            <a:avLst/>
          </a:prstGeom>
        </p:spPr>
        <p:txBody>
          <a:bodyPr lIns="91425" tIns="91425" rIns="91425" bIns="91425" anchor="t" anchorCtr="0">
            <a:noAutofit/>
          </a:bodyPr>
          <a:lstStyle/>
          <a:p>
            <a:pPr lvl="0" rtl="0">
              <a:spcBef>
                <a:spcPts val="0"/>
              </a:spcBef>
              <a:buNone/>
            </a:pPr>
            <a:r>
              <a:rPr lang="en" sz="1200" dirty="0">
                <a:solidFill>
                  <a:srgbClr val="FFFFFF"/>
                </a:solidFill>
                <a:highlight>
                  <a:srgbClr val="FF0000"/>
                </a:highlight>
              </a:rPr>
              <a:t>Ar</a:t>
            </a:r>
            <a:r>
              <a:rPr lang="en-GB" sz="1200" dirty="0" err="1">
                <a:solidFill>
                  <a:srgbClr val="FFFFFF"/>
                </a:solidFill>
                <a:highlight>
                  <a:srgbClr val="FF0000"/>
                </a:highlight>
              </a:rPr>
              <a:t>duino</a:t>
            </a:r>
            <a:r>
              <a:rPr lang="en-GB" sz="1200" dirty="0">
                <a:solidFill>
                  <a:srgbClr val="FFFFFF"/>
                </a:solidFill>
                <a:highlight>
                  <a:srgbClr val="FF0000"/>
                </a:highlight>
              </a:rPr>
              <a:t> Uno</a:t>
            </a:r>
            <a:endParaRPr lang="en" sz="1200" dirty="0">
              <a:solidFill>
                <a:srgbClr val="FFFFFF"/>
              </a:solidFill>
              <a:highlight>
                <a:srgbClr val="FF0000"/>
              </a:highlight>
            </a:endParaRPr>
          </a:p>
          <a:p>
            <a:pPr lvl="0" rtl="0">
              <a:spcBef>
                <a:spcPts val="0"/>
              </a:spcBef>
              <a:buNone/>
            </a:pPr>
            <a:r>
              <a:rPr lang="en-US" sz="1200" dirty="0"/>
              <a:t> </a:t>
            </a:r>
            <a:r>
              <a:rPr lang="en-GB" sz="1200" dirty="0"/>
              <a:t>    This microcontroller is the brain of the system. It acts on the uploaded software sketch to carry out commands.</a:t>
            </a:r>
            <a:endParaRPr lang="en" sz="1200" dirty="0"/>
          </a:p>
        </p:txBody>
      </p:sp>
      <p:sp>
        <p:nvSpPr>
          <p:cNvPr id="182" name="Shape 182"/>
          <p:cNvSpPr txBox="1">
            <a:spLocks noGrp="1"/>
          </p:cNvSpPr>
          <p:nvPr>
            <p:ph type="body" idx="2"/>
          </p:nvPr>
        </p:nvSpPr>
        <p:spPr>
          <a:xfrm>
            <a:off x="3870349" y="2667000"/>
            <a:ext cx="2405848" cy="1409999"/>
          </a:xfrm>
          <a:prstGeom prst="rect">
            <a:avLst/>
          </a:prstGeom>
        </p:spPr>
        <p:txBody>
          <a:bodyPr lIns="91425" tIns="91425" rIns="91425" bIns="91425" anchor="t" anchorCtr="0">
            <a:noAutofit/>
          </a:bodyPr>
          <a:lstStyle/>
          <a:p>
            <a:pPr lvl="0" rtl="0">
              <a:spcBef>
                <a:spcPts val="0"/>
              </a:spcBef>
              <a:buNone/>
            </a:pPr>
            <a:r>
              <a:rPr lang="en-GB" sz="1200" dirty="0">
                <a:solidFill>
                  <a:srgbClr val="FFFFFF"/>
                </a:solidFill>
                <a:highlight>
                  <a:srgbClr val="FF0000"/>
                </a:highlight>
              </a:rPr>
              <a:t>Sim900</a:t>
            </a:r>
            <a:r>
              <a:rPr lang="en" sz="1200" dirty="0">
                <a:solidFill>
                  <a:srgbClr val="FFFFFF"/>
                </a:solidFill>
                <a:highlight>
                  <a:srgbClr val="FF0000"/>
                </a:highlight>
              </a:rPr>
              <a:t> Shield</a:t>
            </a:r>
          </a:p>
          <a:p>
            <a:pPr lvl="0">
              <a:buNone/>
            </a:pPr>
            <a:r>
              <a:rPr lang="en-US" sz="1200" dirty="0"/>
              <a:t>     This GSM shield is capable of operating </a:t>
            </a:r>
            <a:r>
              <a:rPr lang="de-DE" sz="1200" dirty="0"/>
              <a:t>on 850/ 900/ 1800/ 1900 MHz frequencies.</a:t>
            </a:r>
          </a:p>
          <a:p>
            <a:pPr lvl="0">
              <a:buNone/>
            </a:pPr>
            <a:r>
              <a:rPr lang="de-DE" sz="1200" dirty="0"/>
              <a:t>It has SMS, MMS, GPRS communication capabilites and posseses a mic and earphone jack.</a:t>
            </a:r>
            <a:endParaRPr lang="en" sz="1200" dirty="0"/>
          </a:p>
        </p:txBody>
      </p:sp>
      <p:sp>
        <p:nvSpPr>
          <p:cNvPr id="183" name="Shape 183"/>
          <p:cNvSpPr txBox="1">
            <a:spLocks noGrp="1"/>
          </p:cNvSpPr>
          <p:nvPr>
            <p:ph type="body" idx="3"/>
          </p:nvPr>
        </p:nvSpPr>
        <p:spPr>
          <a:xfrm>
            <a:off x="6305849" y="2667000"/>
            <a:ext cx="2316900" cy="1409999"/>
          </a:xfrm>
          <a:prstGeom prst="rect">
            <a:avLst/>
          </a:prstGeom>
        </p:spPr>
        <p:txBody>
          <a:bodyPr lIns="91425" tIns="91425" rIns="91425" bIns="91425" anchor="t" anchorCtr="0">
            <a:noAutofit/>
          </a:bodyPr>
          <a:lstStyle/>
          <a:p>
            <a:pPr lvl="0" rtl="0">
              <a:spcBef>
                <a:spcPts val="0"/>
              </a:spcBef>
              <a:buNone/>
            </a:pPr>
            <a:r>
              <a:rPr lang="en-GB" sz="1200" dirty="0">
                <a:solidFill>
                  <a:srgbClr val="FFFFFF"/>
                </a:solidFill>
                <a:highlight>
                  <a:srgbClr val="FF0000"/>
                </a:highlight>
              </a:rPr>
              <a:t>Liquid Crystal Display</a:t>
            </a:r>
            <a:endParaRPr lang="en" sz="1200" dirty="0">
              <a:solidFill>
                <a:srgbClr val="FFFFFF"/>
              </a:solidFill>
              <a:highlight>
                <a:srgbClr val="FF0000"/>
              </a:highlight>
            </a:endParaRPr>
          </a:p>
          <a:p>
            <a:pPr lvl="0">
              <a:buNone/>
            </a:pPr>
            <a:r>
              <a:rPr lang="en-US" sz="1200" dirty="0"/>
              <a:t> </a:t>
            </a:r>
            <a:r>
              <a:rPr lang="en-GB" sz="1200" dirty="0"/>
              <a:t>     The 16x2 LCD is an economical, easily programable display. It displays 16 characters per line and has 2 lines. each character is displayed in 5x7 pixel matrix</a:t>
            </a:r>
            <a:endParaRPr lang="en" sz="1200" dirty="0"/>
          </a:p>
          <a:p>
            <a:pPr lvl="0" rtl="0">
              <a:spcBef>
                <a:spcPts val="0"/>
              </a:spcBef>
              <a:buNone/>
            </a:pPr>
            <a:endParaRPr sz="1200" dirty="0"/>
          </a:p>
        </p:txBody>
      </p:sp>
      <p:sp>
        <p:nvSpPr>
          <p:cNvPr id="184" name="Shape 184"/>
          <p:cNvSpPr txBox="1">
            <a:spLocks noGrp="1"/>
          </p:cNvSpPr>
          <p:nvPr>
            <p:ph type="body" idx="1"/>
          </p:nvPr>
        </p:nvSpPr>
        <p:spPr>
          <a:xfrm>
            <a:off x="1434850" y="4741225"/>
            <a:ext cx="2316900" cy="1453200"/>
          </a:xfrm>
          <a:prstGeom prst="rect">
            <a:avLst/>
          </a:prstGeom>
        </p:spPr>
        <p:txBody>
          <a:bodyPr lIns="91425" tIns="91425" rIns="91425" bIns="91425" anchor="t" anchorCtr="0">
            <a:noAutofit/>
          </a:bodyPr>
          <a:lstStyle/>
          <a:p>
            <a:pPr lvl="0" rtl="0">
              <a:spcBef>
                <a:spcPts val="0"/>
              </a:spcBef>
              <a:buNone/>
            </a:pPr>
            <a:r>
              <a:rPr lang="en" sz="1200" dirty="0">
                <a:solidFill>
                  <a:srgbClr val="FFFFFF"/>
                </a:solidFill>
                <a:highlight>
                  <a:srgbClr val="FF0000"/>
                </a:highlight>
              </a:rPr>
              <a:t>4 Channel Relay</a:t>
            </a:r>
          </a:p>
          <a:p>
            <a:pPr lvl="0">
              <a:buNone/>
            </a:pPr>
            <a:r>
              <a:rPr lang="en" sz="1200" dirty="0"/>
              <a:t>     </a:t>
            </a:r>
            <a:r>
              <a:rPr lang="en-GB" sz="1200" dirty="0"/>
              <a:t>This relay module has 4 relays operating independently. A relay is a switching mechanism used to provide isolation between control and controlled circuits.</a:t>
            </a:r>
            <a:endParaRPr lang="en" sz="1200" dirty="0"/>
          </a:p>
        </p:txBody>
      </p:sp>
      <p:sp>
        <p:nvSpPr>
          <p:cNvPr id="185" name="Shape 185"/>
          <p:cNvSpPr txBox="1">
            <a:spLocks noGrp="1"/>
          </p:cNvSpPr>
          <p:nvPr>
            <p:ph type="body" idx="2"/>
          </p:nvPr>
        </p:nvSpPr>
        <p:spPr>
          <a:xfrm>
            <a:off x="3870349" y="4741225"/>
            <a:ext cx="2316900" cy="1453200"/>
          </a:xfrm>
          <a:prstGeom prst="rect">
            <a:avLst/>
          </a:prstGeom>
        </p:spPr>
        <p:txBody>
          <a:bodyPr lIns="91425" tIns="91425" rIns="91425" bIns="91425" anchor="t" anchorCtr="0">
            <a:noAutofit/>
          </a:bodyPr>
          <a:lstStyle/>
          <a:p>
            <a:pPr lvl="0" rtl="0">
              <a:spcBef>
                <a:spcPts val="0"/>
              </a:spcBef>
              <a:buNone/>
            </a:pPr>
            <a:r>
              <a:rPr lang="en-GB" sz="1200" dirty="0">
                <a:solidFill>
                  <a:srgbClr val="FFFFFF"/>
                </a:solidFill>
                <a:highlight>
                  <a:srgbClr val="FF0000"/>
                </a:highlight>
              </a:rPr>
              <a:t>Power Supply</a:t>
            </a:r>
            <a:endParaRPr lang="en" sz="1200" dirty="0">
              <a:solidFill>
                <a:srgbClr val="FFFFFF"/>
              </a:solidFill>
              <a:highlight>
                <a:srgbClr val="FF0000"/>
              </a:highlight>
            </a:endParaRPr>
          </a:p>
          <a:p>
            <a:pPr lvl="0" rtl="0">
              <a:spcBef>
                <a:spcPts val="0"/>
              </a:spcBef>
              <a:buNone/>
            </a:pPr>
            <a:r>
              <a:rPr lang="en" sz="1200" dirty="0"/>
              <a:t>     </a:t>
            </a:r>
            <a:r>
              <a:rPr lang="en-GB" sz="1200" dirty="0"/>
              <a:t>The power supply units performs the process of stepping down the voltage and then converting it from AC to DC before supplying the circuit.</a:t>
            </a:r>
            <a:endParaRPr lang="en" sz="1200" dirty="0"/>
          </a:p>
        </p:txBody>
      </p:sp>
      <p:sp>
        <p:nvSpPr>
          <p:cNvPr id="186" name="Shape 186"/>
          <p:cNvSpPr txBox="1">
            <a:spLocks noGrp="1"/>
          </p:cNvSpPr>
          <p:nvPr>
            <p:ph type="body" idx="3"/>
          </p:nvPr>
        </p:nvSpPr>
        <p:spPr>
          <a:xfrm>
            <a:off x="6305849" y="4741225"/>
            <a:ext cx="2316900" cy="1453200"/>
          </a:xfrm>
          <a:prstGeom prst="rect">
            <a:avLst/>
          </a:prstGeom>
        </p:spPr>
        <p:txBody>
          <a:bodyPr lIns="91425" tIns="91425" rIns="91425" bIns="91425" anchor="t" anchorCtr="0">
            <a:noAutofit/>
          </a:bodyPr>
          <a:lstStyle/>
          <a:p>
            <a:pPr lvl="0">
              <a:buNone/>
            </a:pPr>
            <a:r>
              <a:rPr lang="en" sz="1200" dirty="0">
                <a:solidFill>
                  <a:srgbClr val="FFFFFF"/>
                </a:solidFill>
                <a:highlight>
                  <a:srgbClr val="FF0000"/>
                </a:highlight>
              </a:rPr>
              <a:t>Light Emitting Diode</a:t>
            </a:r>
          </a:p>
          <a:p>
            <a:pPr lvl="0">
              <a:buNone/>
            </a:pPr>
            <a:r>
              <a:rPr lang="en-GB" sz="1200" dirty="0"/>
              <a:t>     An LED is a low power, high efficient semiconductor device that emits visible light when an electric current passes through it. </a:t>
            </a:r>
            <a:endParaRPr sz="1200" dirty="0"/>
          </a:p>
        </p:txBody>
      </p:sp>
      <p:sp>
        <p:nvSpPr>
          <p:cNvPr id="187" name="Shape 187"/>
          <p:cNvSpPr/>
          <p:nvPr/>
        </p:nvSpPr>
        <p:spPr>
          <a:xfrm>
            <a:off x="5313674" y="2290210"/>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sp>
        <p:nvSpPr>
          <p:cNvPr id="188" name="Shape 188"/>
          <p:cNvSpPr/>
          <p:nvPr/>
        </p:nvSpPr>
        <p:spPr>
          <a:xfrm>
            <a:off x="5313674" y="4371555"/>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sp>
        <p:nvSpPr>
          <p:cNvPr id="189" name="Shape 189"/>
          <p:cNvSpPr/>
          <p:nvPr/>
        </p:nvSpPr>
        <p:spPr>
          <a:xfrm>
            <a:off x="7950497" y="2277948"/>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sp>
        <p:nvSpPr>
          <p:cNvPr id="190" name="Shape 190"/>
          <p:cNvSpPr/>
          <p:nvPr/>
        </p:nvSpPr>
        <p:spPr>
          <a:xfrm>
            <a:off x="7950497" y="4371555"/>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sp>
        <p:nvSpPr>
          <p:cNvPr id="191" name="Shape 191"/>
          <p:cNvSpPr/>
          <p:nvPr/>
        </p:nvSpPr>
        <p:spPr>
          <a:xfrm>
            <a:off x="2860788" y="2290210"/>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sp>
        <p:nvSpPr>
          <p:cNvPr id="192" name="Shape 192"/>
          <p:cNvSpPr/>
          <p:nvPr/>
        </p:nvSpPr>
        <p:spPr>
          <a:xfrm>
            <a:off x="2860788" y="4371555"/>
            <a:ext cx="642600" cy="642600"/>
          </a:xfrm>
          <a:prstGeom prst="rect">
            <a:avLst/>
          </a:prstGeom>
          <a:noFill/>
          <a:ln w="76200" cap="flat" cmpd="sng">
            <a:solidFill>
              <a:srgbClr val="FFFF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endParaRPr sz="6000" b="1">
              <a:solidFill>
                <a:srgbClr val="111111"/>
              </a:solidFill>
              <a:latin typeface="Georgia"/>
              <a:ea typeface="Georgia"/>
              <a:cs typeface="Georgia"/>
              <a:sym typeface="Georgia"/>
            </a:endParaRPr>
          </a:p>
        </p:txBody>
      </p:sp>
      <p:grpSp>
        <p:nvGrpSpPr>
          <p:cNvPr id="208" name="Shape 208"/>
          <p:cNvGrpSpPr/>
          <p:nvPr/>
        </p:nvGrpSpPr>
        <p:grpSpPr>
          <a:xfrm>
            <a:off x="3007562" y="4512440"/>
            <a:ext cx="349038" cy="360805"/>
            <a:chOff x="2606225" y="4998300"/>
            <a:chExt cx="415275" cy="429275"/>
          </a:xfrm>
        </p:grpSpPr>
        <p:sp>
          <p:nvSpPr>
            <p:cNvPr id="209" name="Shape 209"/>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0" name="Shape 210"/>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6" name="Picture 5"/>
          <p:cNvPicPr>
            <a:picLocks noChangeAspect="1"/>
          </p:cNvPicPr>
          <p:nvPr/>
        </p:nvPicPr>
        <p:blipFill rotWithShape="1">
          <a:blip r:embed="rId3"/>
          <a:srcRect l="7068" t="21225" r="76044" b="56445"/>
          <a:stretch/>
        </p:blipFill>
        <p:spPr>
          <a:xfrm>
            <a:off x="2825820" y="2336911"/>
            <a:ext cx="705395" cy="524674"/>
          </a:xfrm>
          <a:prstGeom prst="rect">
            <a:avLst/>
          </a:prstGeom>
        </p:spPr>
      </p:pic>
      <p:pic>
        <p:nvPicPr>
          <p:cNvPr id="57" name="Picture 56"/>
          <p:cNvPicPr/>
          <p:nvPr/>
        </p:nvPicPr>
        <p:blipFill rotWithShape="1">
          <a:blip r:embed="rId4">
            <a:extLst>
              <a:ext uri="{28A0092B-C50C-407E-A947-70E740481C1C}">
                <a14:useLocalDpi xmlns:a14="http://schemas.microsoft.com/office/drawing/2010/main" val="0"/>
              </a:ext>
            </a:extLst>
          </a:blip>
          <a:srcRect l="12500" t="29298" r="13731" b="6301"/>
          <a:stretch/>
        </p:blipFill>
        <p:spPr bwMode="auto">
          <a:xfrm>
            <a:off x="5276934" y="2317550"/>
            <a:ext cx="735836" cy="605773"/>
          </a:xfrm>
          <a:prstGeom prst="rect">
            <a:avLst/>
          </a:prstGeom>
          <a:noFill/>
          <a:ln>
            <a:noFill/>
          </a:ln>
          <a:extLst>
            <a:ext uri="{53640926-AAD7-44D8-BBD7-CCE9431645EC}">
              <a14:shadowObscured xmlns:a14="http://schemas.microsoft.com/office/drawing/2010/main"/>
            </a:ext>
          </a:extLst>
        </p:spPr>
      </p:pic>
      <p:pic>
        <p:nvPicPr>
          <p:cNvPr id="58" name="Picture 57" descr="Image result for Channel relay how it works"/>
          <p:cNvPicPr/>
          <p:nvPr/>
        </p:nvPicPr>
        <p:blipFill rotWithShape="1">
          <a:blip r:embed="rId5">
            <a:extLst>
              <a:ext uri="{28A0092B-C50C-407E-A947-70E740481C1C}">
                <a14:useLocalDpi xmlns:a14="http://schemas.microsoft.com/office/drawing/2010/main" val="0"/>
              </a:ext>
            </a:extLst>
          </a:blip>
          <a:srcRect l="3994" t="2339" r="4298" b="5781"/>
          <a:stretch/>
        </p:blipFill>
        <p:spPr bwMode="auto">
          <a:xfrm>
            <a:off x="2847023" y="4391371"/>
            <a:ext cx="679340" cy="585046"/>
          </a:xfrm>
          <a:prstGeom prst="rect">
            <a:avLst/>
          </a:prstGeom>
          <a:noFill/>
          <a:ln>
            <a:noFill/>
          </a:ln>
        </p:spPr>
      </p:pic>
      <p:pic>
        <p:nvPicPr>
          <p:cNvPr id="59" name="Picture 58" descr="Image result for arduino uno 9v power supply"/>
          <p:cNvPicPr/>
          <p:nvPr/>
        </p:nvPicPr>
        <p:blipFill rotWithShape="1">
          <a:blip r:embed="rId6">
            <a:extLst>
              <a:ext uri="{28A0092B-C50C-407E-A947-70E740481C1C}">
                <a14:useLocalDpi xmlns:a14="http://schemas.microsoft.com/office/drawing/2010/main" val="0"/>
              </a:ext>
            </a:extLst>
          </a:blip>
          <a:srcRect l="7113" t="11766" r="5207" b="18701"/>
          <a:stretch/>
        </p:blipFill>
        <p:spPr bwMode="auto">
          <a:xfrm>
            <a:off x="5256737" y="4349967"/>
            <a:ext cx="782376" cy="664188"/>
          </a:xfrm>
          <a:prstGeom prst="rect">
            <a:avLst/>
          </a:prstGeom>
          <a:noFill/>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7"/>
          <a:srcRect l="1503" t="21064" r="81830" b="49623"/>
          <a:stretch/>
        </p:blipFill>
        <p:spPr>
          <a:xfrm>
            <a:off x="7992279" y="4367670"/>
            <a:ext cx="559036" cy="619422"/>
          </a:xfrm>
          <a:prstGeom prst="rect">
            <a:avLst/>
          </a:prstGeom>
        </p:spPr>
      </p:pic>
      <p:pic>
        <p:nvPicPr>
          <p:cNvPr id="3" name="Picture 2"/>
          <p:cNvPicPr>
            <a:picLocks noChangeAspect="1"/>
          </p:cNvPicPr>
          <p:nvPr/>
        </p:nvPicPr>
        <p:blipFill rotWithShape="1">
          <a:blip r:embed="rId8"/>
          <a:srcRect l="622" t="42765" r="770" b="30866"/>
          <a:stretch/>
        </p:blipFill>
        <p:spPr>
          <a:xfrm>
            <a:off x="7973136" y="2317550"/>
            <a:ext cx="619961" cy="5384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400000" y="40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6"/>
                                        </p:tgtEl>
                                      </p:cBhvr>
                                      <p:by x="25000" y="25000"/>
                                    </p:animScale>
                                  </p:childTnLst>
                                </p:cTn>
                              </p:par>
                              <p:par>
                                <p:cTn id="11" presetID="6" presetClass="emph" presetSubtype="0" fill="hold" nodeType="withEffect">
                                  <p:stCondLst>
                                    <p:cond delay="0"/>
                                  </p:stCondLst>
                                  <p:childTnLst>
                                    <p:animScale>
                                      <p:cBhvr>
                                        <p:cTn id="12" dur="500" fill="hold"/>
                                        <p:tgtEl>
                                          <p:spTgt spid="57"/>
                                        </p:tgtEl>
                                      </p:cBhvr>
                                      <p:by x="400000" y="400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500" fill="hold"/>
                                        <p:tgtEl>
                                          <p:spTgt spid="57"/>
                                        </p:tgtEl>
                                      </p:cBhvr>
                                      <p:by x="25000" y="25000"/>
                                    </p:animScale>
                                  </p:childTnLst>
                                </p:cTn>
                              </p:par>
                              <p:par>
                                <p:cTn id="17" presetID="6" presetClass="emph" presetSubtype="0" fill="hold" nodeType="withEffect">
                                  <p:stCondLst>
                                    <p:cond delay="0"/>
                                  </p:stCondLst>
                                  <p:childTnLst>
                                    <p:animScale>
                                      <p:cBhvr>
                                        <p:cTn id="18" dur="500" fill="hold"/>
                                        <p:tgtEl>
                                          <p:spTgt spid="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500" fill="hold"/>
                                        <p:tgtEl>
                                          <p:spTgt spid="3"/>
                                        </p:tgtEl>
                                      </p:cBhvr>
                                      <p:by x="50000" y="50000"/>
                                    </p:animScale>
                                  </p:childTnLst>
                                </p:cTn>
                              </p:par>
                              <p:par>
                                <p:cTn id="23" presetID="6" presetClass="emph" presetSubtype="0" fill="hold" nodeType="withEffect">
                                  <p:stCondLst>
                                    <p:cond delay="0"/>
                                  </p:stCondLst>
                                  <p:childTnLst>
                                    <p:animScale>
                                      <p:cBhvr>
                                        <p:cTn id="24" dur="500" fill="hold"/>
                                        <p:tgtEl>
                                          <p:spTgt spid="58"/>
                                        </p:tgtEl>
                                      </p:cBhvr>
                                      <p:by x="400000" y="400000"/>
                                    </p:animScale>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58"/>
                                        </p:tgtEl>
                                      </p:cBhvr>
                                      <p:by x="25000" y="25000"/>
                                    </p:animScale>
                                  </p:childTnLst>
                                </p:cTn>
                              </p:par>
                              <p:par>
                                <p:cTn id="29" presetID="6" presetClass="emph" presetSubtype="0" fill="hold" nodeType="withEffect">
                                  <p:stCondLst>
                                    <p:cond delay="0"/>
                                  </p:stCondLst>
                                  <p:childTnLst>
                                    <p:animScale>
                                      <p:cBhvr>
                                        <p:cTn id="30" dur="500" fill="hold"/>
                                        <p:tgtEl>
                                          <p:spTgt spid="59"/>
                                        </p:tgtEl>
                                      </p:cBhvr>
                                      <p:by x="400000" y="40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500" fill="hold"/>
                                        <p:tgtEl>
                                          <p:spTgt spid="59"/>
                                        </p:tgtEl>
                                      </p:cBhvr>
                                      <p:by x="25000" y="25000"/>
                                    </p:animScale>
                                  </p:childTnLst>
                                </p:cTn>
                              </p:par>
                              <p:par>
                                <p:cTn id="35" presetID="6" presetClass="emph" presetSubtype="0" fill="hold" nodeType="withEffect">
                                  <p:stCondLst>
                                    <p:cond delay="0"/>
                                  </p:stCondLst>
                                  <p:childTnLst>
                                    <p:animScale>
                                      <p:cBhvr>
                                        <p:cTn id="36" dur="500" fill="hold"/>
                                        <p:tgtEl>
                                          <p:spTgt spid="8"/>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6" presetClass="emph" presetSubtype="0" fill="hold" nodeType="clickEffect">
                                  <p:stCondLst>
                                    <p:cond delay="0"/>
                                  </p:stCondLst>
                                  <p:childTnLst>
                                    <p:animScale>
                                      <p:cBhvr>
                                        <p:cTn id="40" dur="5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p:cNvPicPr>
            <a:picLocks noChangeAspect="1"/>
          </p:cNvPicPr>
          <p:nvPr/>
        </p:nvPicPr>
        <p:blipFill rotWithShape="1">
          <a:blip r:embed="rId3"/>
          <a:srcRect l="22025" t="11336" r="12942" b="9767"/>
          <a:stretch/>
        </p:blipFill>
        <p:spPr>
          <a:xfrm>
            <a:off x="1069254" y="986118"/>
            <a:ext cx="8074746" cy="5510305"/>
          </a:xfrm>
          <a:prstGeom prst="rect">
            <a:avLst/>
          </a:prstGeom>
        </p:spPr>
      </p:pic>
      <p:sp>
        <p:nvSpPr>
          <p:cNvPr id="124" name="Shape 124"/>
          <p:cNvSpPr txBox="1">
            <a:spLocks noGrp="1"/>
          </p:cNvSpPr>
          <p:nvPr>
            <p:ph type="title"/>
          </p:nvPr>
        </p:nvSpPr>
        <p:spPr>
          <a:xfrm>
            <a:off x="0" y="34677"/>
            <a:ext cx="2797933" cy="1116284"/>
          </a:xfrm>
          <a:prstGeom prst="rect">
            <a:avLst/>
          </a:prstGeom>
          <a:ln>
            <a:noFill/>
          </a:ln>
        </p:spPr>
        <p:txBody>
          <a:bodyPr lIns="91425" tIns="91425" rIns="91425" bIns="91425" anchor="t" anchorCtr="0">
            <a:noAutofit/>
          </a:bodyPr>
          <a:lstStyle/>
          <a:p>
            <a:pPr lvl="0" rtl="0">
              <a:spcBef>
                <a:spcPts val="0"/>
              </a:spcBef>
              <a:buNone/>
            </a:pPr>
            <a:r>
              <a:rPr lang="en-US" sz="4000" dirty="0">
                <a:solidFill>
                  <a:srgbClr val="FFFFFF"/>
                </a:solidFill>
                <a:highlight>
                  <a:srgbClr val="FF0000"/>
                </a:highlight>
              </a:rPr>
              <a:t>S</a:t>
            </a:r>
            <a:r>
              <a:rPr lang="en-GB" sz="4000" dirty="0" err="1">
                <a:solidFill>
                  <a:srgbClr val="FFFFFF"/>
                </a:solidFill>
                <a:highlight>
                  <a:srgbClr val="FF0000"/>
                </a:highlight>
              </a:rPr>
              <a:t>chematic</a:t>
            </a:r>
            <a:endParaRPr lang="en" sz="4000" dirty="0">
              <a:solidFill>
                <a:srgbClr val="FFFFFF"/>
              </a:solidFill>
              <a:highlight>
                <a:srgbClr val="FF0000"/>
              </a:highlight>
            </a:endParaRPr>
          </a:p>
          <a:p>
            <a:pPr lvl="0" rtl="0">
              <a:spcBef>
                <a:spcPts val="0"/>
              </a:spcBef>
              <a:buNone/>
            </a:pPr>
            <a:r>
              <a:rPr lang="en-GB" sz="2800" i="1" dirty="0">
                <a:solidFill>
                  <a:srgbClr val="FFFFFF"/>
                </a:solidFill>
                <a:highlight>
                  <a:srgbClr val="FF0000"/>
                </a:highlight>
                <a:latin typeface="Georgia"/>
                <a:ea typeface="Georgia"/>
                <a:cs typeface="Georgia"/>
                <a:sym typeface="Georgia"/>
              </a:rPr>
              <a:t>Using Proteus</a:t>
            </a:r>
            <a:r>
              <a:rPr lang="en" sz="2800" i="1" dirty="0">
                <a:solidFill>
                  <a:srgbClr val="FFFFFF"/>
                </a:solidFill>
                <a:highlight>
                  <a:srgbClr val="FF0000"/>
                </a:highlight>
                <a:latin typeface="Georgia"/>
                <a:ea typeface="Georgia"/>
                <a:cs typeface="Georgia"/>
                <a:sym typeface="Georgia"/>
              </a:rPr>
              <a:t>.</a:t>
            </a:r>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52506" y="132976"/>
            <a:ext cx="2526553" cy="567609"/>
          </a:xfrm>
          <a:prstGeom prst="rect">
            <a:avLst/>
          </a:prstGeom>
        </p:spPr>
        <p:txBody>
          <a:bodyPr lIns="91425" tIns="91425" rIns="91425" bIns="91425" anchor="t" anchorCtr="0">
            <a:noAutofit/>
          </a:bodyPr>
          <a:lstStyle/>
          <a:p>
            <a:pPr lvl="0" algn="ctr">
              <a:spcBef>
                <a:spcPts val="0"/>
              </a:spcBef>
              <a:buNone/>
            </a:pPr>
            <a:r>
              <a:rPr lang="en-GB" dirty="0"/>
              <a:t>Code Excerpt</a:t>
            </a:r>
            <a:endParaRPr lang="en" dirty="0"/>
          </a:p>
        </p:txBody>
      </p:sp>
      <p:pic>
        <p:nvPicPr>
          <p:cNvPr id="8" name="Picture 7"/>
          <p:cNvPicPr>
            <a:picLocks noChangeAspect="1"/>
          </p:cNvPicPr>
          <p:nvPr/>
        </p:nvPicPr>
        <p:blipFill rotWithShape="1">
          <a:blip r:embed="rId3"/>
          <a:srcRect r="70846" b="20437"/>
          <a:stretch/>
        </p:blipFill>
        <p:spPr>
          <a:xfrm>
            <a:off x="0" y="857249"/>
            <a:ext cx="3821373" cy="5866149"/>
          </a:xfrm>
          <a:prstGeom prst="rect">
            <a:avLst/>
          </a:prstGeom>
        </p:spPr>
      </p:pic>
      <p:pic>
        <p:nvPicPr>
          <p:cNvPr id="10" name="Picture 9"/>
          <p:cNvPicPr>
            <a:picLocks noChangeAspect="1"/>
          </p:cNvPicPr>
          <p:nvPr/>
        </p:nvPicPr>
        <p:blipFill rotWithShape="1">
          <a:blip r:embed="rId4"/>
          <a:srcRect r="64726" b="21852"/>
          <a:stretch/>
        </p:blipFill>
        <p:spPr>
          <a:xfrm>
            <a:off x="3862316" y="561548"/>
            <a:ext cx="4876800" cy="6077514"/>
          </a:xfrm>
          <a:prstGeom prst="rect">
            <a:avLst/>
          </a:prstGeom>
        </p:spPr>
      </p:pic>
    </p:spTree>
    <p:extLst>
      <p:ext uri="{BB962C8B-B14F-4D97-AF65-F5344CB8AC3E}">
        <p14:creationId xmlns:p14="http://schemas.microsoft.com/office/powerpoint/2010/main" val="7682335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3731" y="1850208"/>
            <a:ext cx="4781266" cy="4135271"/>
          </a:xfrm>
          <a:prstGeom prst="rect">
            <a:avLst/>
          </a:prstGeom>
        </p:spPr>
      </p:pic>
      <p:pic>
        <p:nvPicPr>
          <p:cNvPr id="9" name="Picture 8"/>
          <p:cNvPicPr>
            <a:picLocks noChangeAspect="1"/>
          </p:cNvPicPr>
          <p:nvPr/>
        </p:nvPicPr>
        <p:blipFill rotWithShape="1">
          <a:blip r:embed="rId4"/>
          <a:srcRect l="9104" t="17738" r="58160" b="15926"/>
          <a:stretch/>
        </p:blipFill>
        <p:spPr>
          <a:xfrm>
            <a:off x="4949588" y="977461"/>
            <a:ext cx="4135272" cy="5712216"/>
          </a:xfrm>
          <a:prstGeom prst="rect">
            <a:avLst/>
          </a:prstGeom>
        </p:spPr>
      </p:pic>
      <p:sp>
        <p:nvSpPr>
          <p:cNvPr id="108" name="Shape 108"/>
          <p:cNvSpPr txBox="1">
            <a:spLocks noGrp="1"/>
          </p:cNvSpPr>
          <p:nvPr>
            <p:ph type="title"/>
          </p:nvPr>
        </p:nvSpPr>
        <p:spPr>
          <a:xfrm>
            <a:off x="252506" y="132976"/>
            <a:ext cx="2526553" cy="906929"/>
          </a:xfrm>
          <a:prstGeom prst="rect">
            <a:avLst/>
          </a:prstGeom>
        </p:spPr>
        <p:txBody>
          <a:bodyPr lIns="91425" tIns="91425" rIns="91425" bIns="91425" anchor="t" anchorCtr="0">
            <a:noAutofit/>
          </a:bodyPr>
          <a:lstStyle/>
          <a:p>
            <a:pPr lvl="0">
              <a:spcBef>
                <a:spcPts val="0"/>
              </a:spcBef>
              <a:buNone/>
            </a:pPr>
            <a:r>
              <a:rPr lang="en-GB" dirty="0"/>
              <a:t>Block Diagram and Flow Chart</a:t>
            </a:r>
            <a:endParaRPr lang="en" dirty="0"/>
          </a:p>
        </p:txBody>
      </p:sp>
      <p:sp>
        <p:nvSpPr>
          <p:cNvPr id="109" name="Shape 109"/>
          <p:cNvSpPr txBox="1">
            <a:spLocks noGrp="1"/>
          </p:cNvSpPr>
          <p:nvPr>
            <p:ph type="body" idx="1"/>
          </p:nvPr>
        </p:nvSpPr>
        <p:spPr>
          <a:xfrm>
            <a:off x="2970126" y="2045291"/>
            <a:ext cx="3169023" cy="625122"/>
          </a:xfrm>
          <a:prstGeom prst="rect">
            <a:avLst/>
          </a:prstGeom>
        </p:spPr>
        <p:txBody>
          <a:bodyPr lIns="91425" tIns="91425" rIns="91425" bIns="91425" numCol="1" anchor="t" anchorCtr="0">
            <a:noAutofit/>
          </a:bodyPr>
          <a:lstStyle/>
          <a:p>
            <a:pPr lvl="0" rtl="0">
              <a:spcBef>
                <a:spcPts val="0"/>
              </a:spcBef>
              <a:buClr>
                <a:schemeClr val="dk1"/>
              </a:buClr>
              <a:buSzPct val="55000"/>
              <a:buFont typeface="Arial"/>
              <a:buNone/>
            </a:pPr>
            <a:r>
              <a:rPr lang="en-GB" sz="2000" dirty="0">
                <a:solidFill>
                  <a:srgbClr val="FFFFFF"/>
                </a:solidFill>
                <a:highlight>
                  <a:srgbClr val="FF0000"/>
                </a:highlight>
              </a:rPr>
              <a:t>Block Diagram</a:t>
            </a:r>
            <a:endParaRPr lang="en" sz="2000" dirty="0">
              <a:solidFill>
                <a:srgbClr val="FFFFFF"/>
              </a:solidFill>
              <a:highlight>
                <a:srgbClr val="FF0000"/>
              </a:highlight>
            </a:endParaRPr>
          </a:p>
        </p:txBody>
      </p:sp>
      <p:sp>
        <p:nvSpPr>
          <p:cNvPr id="13" name="Shape 109"/>
          <p:cNvSpPr txBox="1">
            <a:spLocks noGrp="1"/>
          </p:cNvSpPr>
          <p:nvPr>
            <p:ph type="body" idx="1"/>
          </p:nvPr>
        </p:nvSpPr>
        <p:spPr>
          <a:xfrm>
            <a:off x="5195471" y="839738"/>
            <a:ext cx="3169023" cy="5145741"/>
          </a:xfrm>
          <a:prstGeom prst="rect">
            <a:avLst/>
          </a:prstGeom>
        </p:spPr>
        <p:txBody>
          <a:bodyPr lIns="91425" tIns="91425" rIns="91425" bIns="91425" numCol="1" anchor="t" anchorCtr="0">
            <a:noAutofit/>
          </a:bodyPr>
          <a:lstStyle/>
          <a:p>
            <a:pPr lvl="0" rtl="0">
              <a:spcBef>
                <a:spcPts val="0"/>
              </a:spcBef>
              <a:buClr>
                <a:schemeClr val="dk1"/>
              </a:buClr>
              <a:buSzPct val="55000"/>
              <a:buFont typeface="Arial"/>
              <a:buNone/>
            </a:pPr>
            <a:r>
              <a:rPr lang="en-GB" sz="2000" dirty="0">
                <a:solidFill>
                  <a:srgbClr val="FFFFFF"/>
                </a:solidFill>
                <a:highlight>
                  <a:srgbClr val="FF0000"/>
                </a:highlight>
              </a:rPr>
              <a:t>Flowchart</a:t>
            </a:r>
            <a:endParaRPr lang="en" sz="2000" dirty="0">
              <a:solidFill>
                <a:srgbClr val="FFFFFF"/>
              </a:solidFill>
              <a:highlight>
                <a:srgbClr val="FF0000"/>
              </a:highlight>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33400" y="4875175"/>
            <a:ext cx="5419165" cy="770399"/>
          </a:xfrm>
          <a:prstGeom prst="rect">
            <a:avLst/>
          </a:prstGeom>
        </p:spPr>
        <p:txBody>
          <a:bodyPr lIns="91425" tIns="91425" rIns="91425" bIns="91425" anchor="b" anchorCtr="0">
            <a:noAutofit/>
          </a:bodyPr>
          <a:lstStyle/>
          <a:p>
            <a:pPr lvl="0" rtl="0">
              <a:spcBef>
                <a:spcPts val="0"/>
              </a:spcBef>
              <a:buNone/>
            </a:pPr>
            <a:r>
              <a:rPr lang="en" b="1" dirty="0">
                <a:solidFill>
                  <a:srgbClr val="111111"/>
                </a:solidFill>
              </a:rPr>
              <a:t> 3. </a:t>
            </a:r>
            <a:r>
              <a:rPr lang="en-GB" dirty="0"/>
              <a:t>Results </a:t>
            </a:r>
            <a:endParaRPr lang="en" dirty="0"/>
          </a:p>
        </p:txBody>
      </p:sp>
      <p:grpSp>
        <p:nvGrpSpPr>
          <p:cNvPr id="3" name="Shape 502"/>
          <p:cNvGrpSpPr/>
          <p:nvPr/>
        </p:nvGrpSpPr>
        <p:grpSpPr>
          <a:xfrm>
            <a:off x="4910649" y="4925491"/>
            <a:ext cx="886527" cy="669766"/>
            <a:chOff x="5292575" y="3681900"/>
            <a:chExt cx="420150" cy="373275"/>
          </a:xfrm>
        </p:grpSpPr>
        <p:sp>
          <p:nvSpPr>
            <p:cNvPr id="4" name="Shape 503"/>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504"/>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505"/>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506"/>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507"/>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508"/>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509"/>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6297114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Shape 81"/>
          <p:cNvSpPr txBox="1">
            <a:spLocks noGrp="1"/>
          </p:cNvSpPr>
          <p:nvPr>
            <p:ph type="body" idx="1"/>
          </p:nvPr>
        </p:nvSpPr>
        <p:spPr>
          <a:xfrm>
            <a:off x="2330824" y="1306850"/>
            <a:ext cx="6263341" cy="4899600"/>
          </a:xfrm>
          <a:prstGeom prst="rect">
            <a:avLst/>
          </a:prstGeom>
        </p:spPr>
        <p:txBody>
          <a:bodyPr lIns="91425" tIns="91425" rIns="91425" bIns="91425" anchor="t" anchorCtr="0">
            <a:noAutofit/>
          </a:bodyPr>
          <a:lstStyle/>
          <a:p>
            <a:pPr marL="457200" lvl="0" indent="-228600" rtl="0">
              <a:spcBef>
                <a:spcPts val="0"/>
              </a:spcBef>
            </a:pPr>
            <a:r>
              <a:rPr lang="en-GB" dirty="0"/>
              <a:t>Streetlighting systems can be remotely controlled from </a:t>
            </a:r>
            <a:r>
              <a:rPr lang="en" dirty="0">
                <a:solidFill>
                  <a:srgbClr val="FFFFFF"/>
                </a:solidFill>
                <a:highlight>
                  <a:srgbClr val="FF0000"/>
                </a:highlight>
              </a:rPr>
              <a:t>anywhere in the globe.</a:t>
            </a:r>
            <a:r>
              <a:rPr lang="en" dirty="0"/>
              <a:t> </a:t>
            </a:r>
          </a:p>
          <a:p>
            <a:pPr marL="457200" lvl="0" indent="-228600"/>
            <a:r>
              <a:rPr lang="en-US" dirty="0"/>
              <a:t>C</a:t>
            </a:r>
            <a:r>
              <a:rPr lang="en-GB" dirty="0" err="1"/>
              <a:t>ontributes</a:t>
            </a:r>
            <a:r>
              <a:rPr lang="en-GB" dirty="0"/>
              <a:t> to the Covenant University </a:t>
            </a:r>
            <a:r>
              <a:rPr lang="en" dirty="0">
                <a:solidFill>
                  <a:srgbClr val="FFFFFF"/>
                </a:solidFill>
                <a:highlight>
                  <a:srgbClr val="FF0000"/>
                </a:highlight>
              </a:rPr>
              <a:t>SmartCampus</a:t>
            </a:r>
            <a:r>
              <a:rPr lang="en-GB" dirty="0"/>
              <a:t> initiative.</a:t>
            </a:r>
          </a:p>
          <a:p>
            <a:pPr marL="457200" indent="-228600"/>
            <a:r>
              <a:rPr lang="en" dirty="0"/>
              <a:t>Saves time and ener</a:t>
            </a:r>
            <a:r>
              <a:rPr lang="en-GB" dirty="0" err="1"/>
              <a:t>gy</a:t>
            </a:r>
            <a:r>
              <a:rPr lang="en-GB" dirty="0"/>
              <a:t> required for manual monitoring and control of streetlights.</a:t>
            </a:r>
          </a:p>
          <a:p>
            <a:pPr marL="457200" lvl="0" indent="-228600"/>
            <a:endParaRPr dirty="0"/>
          </a:p>
        </p:txBody>
      </p:sp>
      <p:sp>
        <p:nvSpPr>
          <p:cNvPr id="80" name="Shape 80"/>
          <p:cNvSpPr txBox="1">
            <a:spLocks noGrp="1"/>
          </p:cNvSpPr>
          <p:nvPr>
            <p:ph type="title"/>
          </p:nvPr>
        </p:nvSpPr>
        <p:spPr>
          <a:xfrm>
            <a:off x="533400" y="533400"/>
            <a:ext cx="2106599" cy="942000"/>
          </a:xfrm>
          <a:prstGeom prst="rect">
            <a:avLst/>
          </a:prstGeom>
        </p:spPr>
        <p:txBody>
          <a:bodyPr lIns="91425" tIns="91425" rIns="91425" bIns="91425" anchor="t" anchorCtr="0">
            <a:noAutofit/>
          </a:bodyPr>
          <a:lstStyle/>
          <a:p>
            <a:pPr lvl="0">
              <a:spcBef>
                <a:spcPts val="0"/>
              </a:spcBef>
              <a:buNone/>
            </a:pPr>
            <a:r>
              <a:rPr lang="en-GB" dirty="0"/>
              <a:t>Significance</a:t>
            </a:r>
            <a:endParaRPr lang="en" dirty="0"/>
          </a:p>
        </p:txBody>
      </p:sp>
    </p:spTree>
    <p:extLst>
      <p:ext uri="{BB962C8B-B14F-4D97-AF65-F5344CB8AC3E}">
        <p14:creationId xmlns:p14="http://schemas.microsoft.com/office/powerpoint/2010/main" val="1886676485"/>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33400" y="4875175"/>
            <a:ext cx="5708399" cy="770399"/>
          </a:xfrm>
          <a:prstGeom prst="rect">
            <a:avLst/>
          </a:prstGeom>
        </p:spPr>
        <p:txBody>
          <a:bodyPr lIns="91425" tIns="91425" rIns="91425" bIns="91425" anchor="b" anchorCtr="0">
            <a:noAutofit/>
          </a:bodyPr>
          <a:lstStyle/>
          <a:p>
            <a:pPr lvl="0" rtl="0">
              <a:spcBef>
                <a:spcPts val="0"/>
              </a:spcBef>
              <a:buNone/>
            </a:pPr>
            <a:r>
              <a:rPr lang="en" b="1" dirty="0">
                <a:solidFill>
                  <a:srgbClr val="111111"/>
                </a:solidFill>
              </a:rPr>
              <a:t> 4. </a:t>
            </a:r>
            <a:r>
              <a:rPr lang="en-GB" dirty="0"/>
              <a:t>Challenges faced</a:t>
            </a:r>
            <a:endParaRPr lang="en" dirty="0"/>
          </a:p>
        </p:txBody>
      </p:sp>
      <p:grpSp>
        <p:nvGrpSpPr>
          <p:cNvPr id="3" name="Shape 440"/>
          <p:cNvGrpSpPr/>
          <p:nvPr/>
        </p:nvGrpSpPr>
        <p:grpSpPr>
          <a:xfrm>
            <a:off x="5631395" y="5002069"/>
            <a:ext cx="264438" cy="516609"/>
            <a:chOff x="732125" y="2958550"/>
            <a:chExt cx="130325" cy="474950"/>
          </a:xfrm>
        </p:grpSpPr>
        <p:sp>
          <p:nvSpPr>
            <p:cNvPr id="4" name="Shape 441"/>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442"/>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443"/>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444"/>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445"/>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446"/>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447"/>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448"/>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483166969"/>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533400" y="533400"/>
            <a:ext cx="2106599" cy="1309199"/>
          </a:xfrm>
          <a:prstGeom prst="rect">
            <a:avLst/>
          </a:prstGeom>
        </p:spPr>
        <p:txBody>
          <a:bodyPr lIns="91425" tIns="91425" rIns="91425" bIns="91425" anchor="t" anchorCtr="0">
            <a:noAutofit/>
          </a:bodyPr>
          <a:lstStyle/>
          <a:p>
            <a:pPr lvl="0" rtl="0">
              <a:spcBef>
                <a:spcPts val="0"/>
              </a:spcBef>
              <a:buNone/>
            </a:pPr>
            <a:r>
              <a:rPr lang="en-GB" dirty="0"/>
              <a:t>Challenges Faced</a:t>
            </a:r>
            <a:endParaRPr lang="en" dirty="0"/>
          </a:p>
        </p:txBody>
      </p:sp>
      <p:sp>
        <p:nvSpPr>
          <p:cNvPr id="181" name="Shape 181"/>
          <p:cNvSpPr txBox="1">
            <a:spLocks noGrp="1"/>
          </p:cNvSpPr>
          <p:nvPr>
            <p:ph type="body" idx="1"/>
          </p:nvPr>
        </p:nvSpPr>
        <p:spPr>
          <a:xfrm>
            <a:off x="1269242" y="2142700"/>
            <a:ext cx="2482508" cy="1934300"/>
          </a:xfrm>
          <a:prstGeom prst="rect">
            <a:avLst/>
          </a:prstGeom>
        </p:spPr>
        <p:txBody>
          <a:bodyPr lIns="91425" tIns="91425" rIns="91425" bIns="91425" anchor="t" anchorCtr="0">
            <a:noAutofit/>
          </a:bodyPr>
          <a:lstStyle/>
          <a:p>
            <a:pPr lvl="0" rtl="0">
              <a:spcBef>
                <a:spcPts val="0"/>
              </a:spcBef>
              <a:buNone/>
            </a:pPr>
            <a:r>
              <a:rPr lang="en" sz="1400" dirty="0">
                <a:solidFill>
                  <a:srgbClr val="FFFFFF"/>
                </a:solidFill>
                <a:highlight>
                  <a:srgbClr val="FF0000"/>
                </a:highlight>
              </a:rPr>
              <a:t>Newbie to Microcont</a:t>
            </a:r>
            <a:r>
              <a:rPr lang="en-GB" sz="1400" dirty="0">
                <a:solidFill>
                  <a:srgbClr val="FFFFFF"/>
                </a:solidFill>
                <a:highlight>
                  <a:srgbClr val="FF0000"/>
                </a:highlight>
              </a:rPr>
              <a:t>r</a:t>
            </a:r>
            <a:r>
              <a:rPr lang="en" sz="1400" dirty="0">
                <a:solidFill>
                  <a:srgbClr val="FFFFFF"/>
                </a:solidFill>
                <a:highlight>
                  <a:srgbClr val="FF0000"/>
                </a:highlight>
              </a:rPr>
              <a:t>ollers</a:t>
            </a:r>
          </a:p>
          <a:p>
            <a:pPr lvl="0" rtl="0">
              <a:spcBef>
                <a:spcPts val="0"/>
              </a:spcBef>
              <a:buNone/>
            </a:pPr>
            <a:r>
              <a:rPr lang="en-US" sz="1400" dirty="0"/>
              <a:t>     This project was my first interaction to microcontrollers, I initially had difficulty with understanding functionality and usage</a:t>
            </a:r>
            <a:endParaRPr lang="en" sz="1400" dirty="0"/>
          </a:p>
        </p:txBody>
      </p:sp>
      <p:sp>
        <p:nvSpPr>
          <p:cNvPr id="182" name="Shape 182"/>
          <p:cNvSpPr txBox="1">
            <a:spLocks noGrp="1"/>
          </p:cNvSpPr>
          <p:nvPr>
            <p:ph type="body" idx="2"/>
          </p:nvPr>
        </p:nvSpPr>
        <p:spPr>
          <a:xfrm>
            <a:off x="3662149" y="2142700"/>
            <a:ext cx="2525100" cy="1934299"/>
          </a:xfrm>
          <a:prstGeom prst="rect">
            <a:avLst/>
          </a:prstGeom>
        </p:spPr>
        <p:txBody>
          <a:bodyPr lIns="91425" tIns="91425" rIns="91425" bIns="91425" anchor="t" anchorCtr="0">
            <a:noAutofit/>
          </a:bodyPr>
          <a:lstStyle/>
          <a:p>
            <a:pPr lvl="0" rtl="0">
              <a:spcBef>
                <a:spcPts val="0"/>
              </a:spcBef>
              <a:buNone/>
            </a:pPr>
            <a:r>
              <a:rPr lang="en" sz="1400" dirty="0">
                <a:solidFill>
                  <a:srgbClr val="FFFFFF"/>
                </a:solidFill>
                <a:highlight>
                  <a:srgbClr val="FF0000"/>
                </a:highlight>
              </a:rPr>
              <a:t>Debug</a:t>
            </a:r>
            <a:r>
              <a:rPr lang="en-GB" sz="1400" dirty="0" err="1">
                <a:solidFill>
                  <a:srgbClr val="FFFFFF"/>
                </a:solidFill>
                <a:highlight>
                  <a:srgbClr val="FF0000"/>
                </a:highlight>
              </a:rPr>
              <a:t>ging</a:t>
            </a:r>
            <a:endParaRPr lang="en" sz="1400" dirty="0">
              <a:solidFill>
                <a:srgbClr val="FFFFFF"/>
              </a:solidFill>
              <a:highlight>
                <a:srgbClr val="FF0000"/>
              </a:highlight>
            </a:endParaRPr>
          </a:p>
          <a:p>
            <a:pPr lvl="0" rtl="0">
              <a:spcBef>
                <a:spcPts val="0"/>
              </a:spcBef>
              <a:buNone/>
            </a:pPr>
            <a:r>
              <a:rPr lang="en" sz="1400" dirty="0"/>
              <a:t>     </a:t>
            </a:r>
            <a:r>
              <a:rPr lang="en-GB" sz="1400" dirty="0"/>
              <a:t>As a result of zero previous knowledge of  micro-C, </a:t>
            </a:r>
            <a:r>
              <a:rPr lang="en" sz="1400" dirty="0"/>
              <a:t>I spent a lot of </a:t>
            </a:r>
            <a:r>
              <a:rPr lang="en-GB" sz="1400" dirty="0"/>
              <a:t>development </a:t>
            </a:r>
            <a:r>
              <a:rPr lang="en" sz="1400" dirty="0"/>
              <a:t>time </a:t>
            </a:r>
            <a:r>
              <a:rPr lang="en-GB" sz="1400" dirty="0"/>
              <a:t>debugging buggy code.</a:t>
            </a:r>
            <a:endParaRPr lang="en" sz="1400" dirty="0"/>
          </a:p>
        </p:txBody>
      </p:sp>
      <p:sp>
        <p:nvSpPr>
          <p:cNvPr id="183" name="Shape 183"/>
          <p:cNvSpPr txBox="1">
            <a:spLocks noGrp="1"/>
          </p:cNvSpPr>
          <p:nvPr>
            <p:ph type="body" idx="3"/>
          </p:nvPr>
        </p:nvSpPr>
        <p:spPr>
          <a:xfrm>
            <a:off x="6109648" y="2142700"/>
            <a:ext cx="2513101" cy="1934299"/>
          </a:xfrm>
          <a:prstGeom prst="rect">
            <a:avLst/>
          </a:prstGeom>
        </p:spPr>
        <p:txBody>
          <a:bodyPr lIns="91425" tIns="91425" rIns="91425" bIns="91425" anchor="t" anchorCtr="0">
            <a:noAutofit/>
          </a:bodyPr>
          <a:lstStyle/>
          <a:p>
            <a:pPr lvl="0" rtl="0">
              <a:spcBef>
                <a:spcPts val="0"/>
              </a:spcBef>
              <a:buNone/>
            </a:pPr>
            <a:r>
              <a:rPr lang="en" sz="1400" dirty="0">
                <a:solidFill>
                  <a:srgbClr val="FFFFFF"/>
                </a:solidFill>
                <a:highlight>
                  <a:srgbClr val="FF0000"/>
                </a:highlight>
              </a:rPr>
              <a:t>Procurement of Materials</a:t>
            </a:r>
          </a:p>
          <a:p>
            <a:pPr lvl="0" rtl="0">
              <a:spcBef>
                <a:spcPts val="0"/>
              </a:spcBef>
              <a:buNone/>
            </a:pPr>
            <a:r>
              <a:rPr lang="en-US" sz="1400" dirty="0"/>
              <a:t> </a:t>
            </a:r>
            <a:r>
              <a:rPr lang="en-GB" sz="1400" dirty="0"/>
              <a:t>    I often found it difficult to procure some materials as at the time I wanted it. I often had to wait days for delivery thus slowing my system.</a:t>
            </a:r>
            <a:endParaRPr lang="en" sz="1400" dirty="0"/>
          </a:p>
          <a:p>
            <a:pPr lvl="0" rtl="0">
              <a:spcBef>
                <a:spcPts val="0"/>
              </a:spcBef>
              <a:buNone/>
            </a:pPr>
            <a:endParaRPr sz="1400" dirty="0"/>
          </a:p>
        </p:txBody>
      </p:sp>
      <p:sp>
        <p:nvSpPr>
          <p:cNvPr id="184" name="Shape 184"/>
          <p:cNvSpPr txBox="1">
            <a:spLocks noGrp="1"/>
          </p:cNvSpPr>
          <p:nvPr>
            <p:ph type="body" idx="1"/>
          </p:nvPr>
        </p:nvSpPr>
        <p:spPr>
          <a:xfrm>
            <a:off x="1269242" y="4444621"/>
            <a:ext cx="2482508" cy="1749804"/>
          </a:xfrm>
          <a:prstGeom prst="rect">
            <a:avLst/>
          </a:prstGeom>
        </p:spPr>
        <p:txBody>
          <a:bodyPr lIns="91425" tIns="91425" rIns="91425" bIns="91425" anchor="t" anchorCtr="0">
            <a:noAutofit/>
          </a:bodyPr>
          <a:lstStyle/>
          <a:p>
            <a:pPr lvl="0" rtl="0">
              <a:spcBef>
                <a:spcPts val="0"/>
              </a:spcBef>
              <a:buNone/>
            </a:pPr>
            <a:r>
              <a:rPr lang="en-GB" sz="1400" dirty="0">
                <a:solidFill>
                  <a:srgbClr val="FFFFFF"/>
                </a:solidFill>
                <a:highlight>
                  <a:srgbClr val="FF0000"/>
                </a:highlight>
              </a:rPr>
              <a:t>GSM sim900 Shield</a:t>
            </a:r>
            <a:endParaRPr lang="en" sz="1400" dirty="0">
              <a:solidFill>
                <a:srgbClr val="FFFFFF"/>
              </a:solidFill>
              <a:highlight>
                <a:srgbClr val="FF0000"/>
              </a:highlight>
            </a:endParaRPr>
          </a:p>
          <a:p>
            <a:pPr lvl="0" rtl="0">
              <a:spcBef>
                <a:spcPts val="0"/>
              </a:spcBef>
              <a:buNone/>
            </a:pPr>
            <a:r>
              <a:rPr lang="en" sz="1400" dirty="0"/>
              <a:t>     </a:t>
            </a:r>
            <a:r>
              <a:rPr lang="en-GB" sz="1400" dirty="0"/>
              <a:t>The GSM sim900 shield model is still quite new and as a result there is not yet a lot of helpful online resources concerning connections.</a:t>
            </a:r>
            <a:endParaRPr lang="en" sz="1400" dirty="0"/>
          </a:p>
        </p:txBody>
      </p:sp>
      <p:sp>
        <p:nvSpPr>
          <p:cNvPr id="185" name="Shape 185"/>
          <p:cNvSpPr txBox="1">
            <a:spLocks noGrp="1"/>
          </p:cNvSpPr>
          <p:nvPr>
            <p:ph type="body" idx="2"/>
          </p:nvPr>
        </p:nvSpPr>
        <p:spPr>
          <a:xfrm>
            <a:off x="3751750" y="4444621"/>
            <a:ext cx="2435499" cy="1749804"/>
          </a:xfrm>
          <a:prstGeom prst="rect">
            <a:avLst/>
          </a:prstGeom>
        </p:spPr>
        <p:txBody>
          <a:bodyPr lIns="91425" tIns="91425" rIns="91425" bIns="91425" anchor="t" anchorCtr="0">
            <a:noAutofit/>
          </a:bodyPr>
          <a:lstStyle/>
          <a:p>
            <a:pPr lvl="0" rtl="0">
              <a:spcBef>
                <a:spcPts val="0"/>
              </a:spcBef>
              <a:buNone/>
            </a:pPr>
            <a:r>
              <a:rPr lang="en-GB" sz="1400" dirty="0">
                <a:solidFill>
                  <a:srgbClr val="FFFFFF"/>
                </a:solidFill>
                <a:highlight>
                  <a:srgbClr val="FF0000"/>
                </a:highlight>
              </a:rPr>
              <a:t>Power Supply</a:t>
            </a:r>
          </a:p>
          <a:p>
            <a:pPr lvl="0" rtl="0">
              <a:spcBef>
                <a:spcPts val="0"/>
              </a:spcBef>
              <a:buNone/>
            </a:pPr>
            <a:r>
              <a:rPr lang="en" sz="1400" dirty="0"/>
              <a:t>     Due to the different po</a:t>
            </a:r>
            <a:r>
              <a:rPr lang="en-GB" sz="1400" dirty="0" err="1"/>
              <a:t>wer</a:t>
            </a:r>
            <a:r>
              <a:rPr lang="en-GB" sz="1400" dirty="0"/>
              <a:t> ratings</a:t>
            </a:r>
            <a:r>
              <a:rPr lang="en" sz="1400" dirty="0"/>
              <a:t> of the different components </a:t>
            </a:r>
            <a:r>
              <a:rPr lang="en-GB" sz="1400" dirty="0"/>
              <a:t>I</a:t>
            </a:r>
            <a:r>
              <a:rPr lang="en" sz="1400" dirty="0"/>
              <a:t> </a:t>
            </a:r>
            <a:r>
              <a:rPr lang="en-GB" sz="1400" dirty="0"/>
              <a:t>had problems using a single power supply.</a:t>
            </a:r>
            <a:r>
              <a:rPr lang="en" sz="1400" dirty="0"/>
              <a:t>.</a:t>
            </a:r>
          </a:p>
        </p:txBody>
      </p:sp>
    </p:spTree>
    <p:extLst>
      <p:ext uri="{BB962C8B-B14F-4D97-AF65-F5344CB8AC3E}">
        <p14:creationId xmlns:p14="http://schemas.microsoft.com/office/powerpoint/2010/main" val="2730321455"/>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33400" y="4875175"/>
            <a:ext cx="5269753" cy="770399"/>
          </a:xfrm>
          <a:prstGeom prst="rect">
            <a:avLst/>
          </a:prstGeom>
        </p:spPr>
        <p:txBody>
          <a:bodyPr lIns="91425" tIns="91425" rIns="91425" bIns="91425" anchor="b" anchorCtr="0">
            <a:noAutofit/>
          </a:bodyPr>
          <a:lstStyle/>
          <a:p>
            <a:pPr lvl="0" rtl="0">
              <a:spcBef>
                <a:spcPts val="0"/>
              </a:spcBef>
              <a:buNone/>
            </a:pPr>
            <a:r>
              <a:rPr lang="en" b="1" dirty="0">
                <a:solidFill>
                  <a:srgbClr val="111111"/>
                </a:solidFill>
              </a:rPr>
              <a:t> 5. </a:t>
            </a:r>
            <a:r>
              <a:rPr lang="en-GB" dirty="0"/>
              <a:t>Conclusion</a:t>
            </a:r>
            <a:endParaRPr lang="en" dirty="0"/>
          </a:p>
        </p:txBody>
      </p:sp>
      <p:grpSp>
        <p:nvGrpSpPr>
          <p:cNvPr id="3" name="Shape 377"/>
          <p:cNvGrpSpPr/>
          <p:nvPr/>
        </p:nvGrpSpPr>
        <p:grpSpPr>
          <a:xfrm>
            <a:off x="5152010" y="4961582"/>
            <a:ext cx="525637" cy="597584"/>
            <a:chOff x="3979850" y="1598950"/>
            <a:chExt cx="356825" cy="505375"/>
          </a:xfrm>
        </p:grpSpPr>
        <p:sp>
          <p:nvSpPr>
            <p:cNvPr id="4" name="Shape 378"/>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379"/>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510086769"/>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ctrTitle" idx="4294967295"/>
          </p:nvPr>
        </p:nvSpPr>
        <p:spPr>
          <a:xfrm>
            <a:off x="304800" y="900752"/>
            <a:ext cx="8111319" cy="1092447"/>
          </a:xfrm>
          <a:prstGeom prst="rect">
            <a:avLst/>
          </a:prstGeom>
          <a:ln>
            <a:noFill/>
          </a:ln>
        </p:spPr>
        <p:txBody>
          <a:bodyPr lIns="91425" tIns="91425" rIns="91425" bIns="91425" anchor="t" anchorCtr="0">
            <a:noAutofit/>
          </a:bodyPr>
          <a:lstStyle/>
          <a:p>
            <a:pPr lvl="0" algn="r" rtl="0">
              <a:spcBef>
                <a:spcPts val="0"/>
              </a:spcBef>
              <a:buNone/>
            </a:pPr>
            <a:r>
              <a:rPr lang="en-GB" sz="2000" dirty="0">
                <a:solidFill>
                  <a:srgbClr val="FFFFFF"/>
                </a:solidFill>
                <a:highlight>
                  <a:srgbClr val="FF0000"/>
                </a:highlight>
              </a:rPr>
              <a:t>Automation can be applied </a:t>
            </a:r>
            <a:br>
              <a:rPr lang="en-GB" sz="2000" dirty="0">
                <a:solidFill>
                  <a:srgbClr val="FFFFFF"/>
                </a:solidFill>
                <a:highlight>
                  <a:srgbClr val="FF0000"/>
                </a:highlight>
              </a:rPr>
            </a:br>
            <a:r>
              <a:rPr lang="en-GB" sz="2000" dirty="0">
                <a:solidFill>
                  <a:srgbClr val="FFFFFF"/>
                </a:solidFill>
                <a:highlight>
                  <a:srgbClr val="FF0000"/>
                </a:highlight>
              </a:rPr>
              <a:t>to Streetlighting Systems</a:t>
            </a:r>
            <a:endParaRPr lang="en" sz="2000" dirty="0">
              <a:solidFill>
                <a:srgbClr val="FFFFFF"/>
              </a:solidFill>
              <a:highlight>
                <a:srgbClr val="FF0000"/>
              </a:highlight>
            </a:endParaRPr>
          </a:p>
        </p:txBody>
      </p:sp>
      <p:sp>
        <p:nvSpPr>
          <p:cNvPr id="163" name="Shape 163"/>
          <p:cNvSpPr txBox="1">
            <a:spLocks noGrp="1"/>
          </p:cNvSpPr>
          <p:nvPr>
            <p:ph type="subTitle" idx="4294967295"/>
          </p:nvPr>
        </p:nvSpPr>
        <p:spPr>
          <a:xfrm>
            <a:off x="338421" y="1646830"/>
            <a:ext cx="8079244" cy="784069"/>
          </a:xfrm>
          <a:prstGeom prst="rect">
            <a:avLst/>
          </a:prstGeom>
        </p:spPr>
        <p:txBody>
          <a:bodyPr lIns="91425" tIns="91425" rIns="91425" bIns="91425" anchor="t" anchorCtr="0">
            <a:noAutofit/>
          </a:bodyPr>
          <a:lstStyle/>
          <a:p>
            <a:pPr lvl="0" algn="r" rtl="0">
              <a:spcBef>
                <a:spcPts val="0"/>
              </a:spcBef>
              <a:buNone/>
            </a:pPr>
            <a:r>
              <a:rPr lang="en-GB" sz="2000" i="1" dirty="0"/>
              <a:t>A simple GSM based system is both scalable </a:t>
            </a:r>
          </a:p>
          <a:p>
            <a:pPr lvl="0" algn="r" rtl="0">
              <a:spcBef>
                <a:spcPts val="0"/>
              </a:spcBef>
              <a:buNone/>
            </a:pPr>
            <a:r>
              <a:rPr lang="en-GB" sz="2000" i="1" dirty="0"/>
              <a:t>and cost effective</a:t>
            </a:r>
            <a:endParaRPr lang="en" sz="2000" i="1" dirty="0"/>
          </a:p>
        </p:txBody>
      </p:sp>
      <p:sp>
        <p:nvSpPr>
          <p:cNvPr id="164" name="Shape 164"/>
          <p:cNvSpPr txBox="1">
            <a:spLocks noGrp="1"/>
          </p:cNvSpPr>
          <p:nvPr>
            <p:ph type="ctrTitle" idx="4294967295"/>
          </p:nvPr>
        </p:nvSpPr>
        <p:spPr>
          <a:xfrm>
            <a:off x="304800" y="4417325"/>
            <a:ext cx="8111319" cy="1081077"/>
          </a:xfrm>
          <a:prstGeom prst="rect">
            <a:avLst/>
          </a:prstGeom>
          <a:ln>
            <a:noFill/>
          </a:ln>
        </p:spPr>
        <p:txBody>
          <a:bodyPr lIns="91425" tIns="91425" rIns="91425" bIns="91425" anchor="t" anchorCtr="0">
            <a:noAutofit/>
          </a:bodyPr>
          <a:lstStyle/>
          <a:p>
            <a:pPr lvl="0" algn="r"/>
            <a:r>
              <a:rPr lang="en-GB" sz="2000" dirty="0">
                <a:solidFill>
                  <a:srgbClr val="FFFFFF"/>
                </a:solidFill>
                <a:highlight>
                  <a:srgbClr val="FF0000"/>
                </a:highlight>
              </a:rPr>
              <a:t>System can be</a:t>
            </a:r>
            <a:br>
              <a:rPr lang="en-GB" sz="2000" dirty="0">
                <a:solidFill>
                  <a:srgbClr val="FFFFFF"/>
                </a:solidFill>
                <a:highlight>
                  <a:srgbClr val="FF0000"/>
                </a:highlight>
              </a:rPr>
            </a:br>
            <a:r>
              <a:rPr lang="en-GB" sz="2000" dirty="0">
                <a:solidFill>
                  <a:srgbClr val="FFFFFF"/>
                </a:solidFill>
                <a:highlight>
                  <a:srgbClr val="FF0000"/>
                </a:highlight>
              </a:rPr>
              <a:t>remotely Controlled</a:t>
            </a:r>
            <a:endParaRPr lang="en" sz="4800" dirty="0">
              <a:solidFill>
                <a:srgbClr val="FFFFFF"/>
              </a:solidFill>
              <a:highlight>
                <a:srgbClr val="FF0000"/>
              </a:highlight>
            </a:endParaRPr>
          </a:p>
        </p:txBody>
      </p:sp>
      <p:sp>
        <p:nvSpPr>
          <p:cNvPr id="165" name="Shape 165"/>
          <p:cNvSpPr txBox="1">
            <a:spLocks noGrp="1"/>
          </p:cNvSpPr>
          <p:nvPr>
            <p:ph type="subTitle" idx="4294967295"/>
          </p:nvPr>
        </p:nvSpPr>
        <p:spPr>
          <a:xfrm>
            <a:off x="338421" y="5236191"/>
            <a:ext cx="8079244" cy="692257"/>
          </a:xfrm>
          <a:prstGeom prst="rect">
            <a:avLst/>
          </a:prstGeom>
        </p:spPr>
        <p:txBody>
          <a:bodyPr lIns="91425" tIns="91425" rIns="91425" bIns="91425" anchor="t" anchorCtr="0">
            <a:noAutofit/>
          </a:bodyPr>
          <a:lstStyle/>
          <a:p>
            <a:pPr lvl="0" algn="r">
              <a:spcBef>
                <a:spcPts val="0"/>
              </a:spcBef>
              <a:buNone/>
            </a:pPr>
            <a:r>
              <a:rPr lang="en-US" sz="2000" i="1" dirty="0"/>
              <a:t>As long as there is network access to the GSM shield,</a:t>
            </a:r>
          </a:p>
          <a:p>
            <a:pPr lvl="0" algn="r">
              <a:spcBef>
                <a:spcPts val="0"/>
              </a:spcBef>
              <a:buNone/>
            </a:pPr>
            <a:r>
              <a:rPr lang="en-US" sz="2000" i="1" dirty="0"/>
              <a:t> system can be controlled from any where in the world.</a:t>
            </a:r>
            <a:endParaRPr lang="en" sz="2000" i="1" dirty="0"/>
          </a:p>
        </p:txBody>
      </p:sp>
      <p:sp>
        <p:nvSpPr>
          <p:cNvPr id="166" name="Shape 166"/>
          <p:cNvSpPr txBox="1">
            <a:spLocks noGrp="1"/>
          </p:cNvSpPr>
          <p:nvPr>
            <p:ph type="ctrTitle" idx="4294967295"/>
          </p:nvPr>
        </p:nvSpPr>
        <p:spPr>
          <a:xfrm>
            <a:off x="304800" y="2672379"/>
            <a:ext cx="8111319" cy="1096822"/>
          </a:xfrm>
          <a:prstGeom prst="rect">
            <a:avLst/>
          </a:prstGeom>
          <a:ln>
            <a:noFill/>
          </a:ln>
        </p:spPr>
        <p:txBody>
          <a:bodyPr lIns="91425" tIns="91425" rIns="91425" bIns="91425" anchor="t" anchorCtr="0">
            <a:noAutofit/>
          </a:bodyPr>
          <a:lstStyle/>
          <a:p>
            <a:pPr lvl="0" algn="r"/>
            <a:r>
              <a:rPr lang="en-US" sz="2000" dirty="0">
                <a:solidFill>
                  <a:srgbClr val="FFFFFF"/>
                </a:solidFill>
                <a:highlight>
                  <a:srgbClr val="FF0000"/>
                </a:highlight>
              </a:rPr>
              <a:t>M</a:t>
            </a:r>
            <a:r>
              <a:rPr lang="en-GB" sz="2000" dirty="0">
                <a:solidFill>
                  <a:srgbClr val="FFFFFF"/>
                </a:solidFill>
                <a:highlight>
                  <a:srgbClr val="FF0000"/>
                </a:highlight>
              </a:rPr>
              <a:t>ore efficient </a:t>
            </a:r>
            <a:br>
              <a:rPr lang="en-GB" sz="2000" dirty="0">
                <a:solidFill>
                  <a:srgbClr val="FFFFFF"/>
                </a:solidFill>
                <a:highlight>
                  <a:srgbClr val="FF0000"/>
                </a:highlight>
              </a:rPr>
            </a:br>
            <a:r>
              <a:rPr lang="en-GB" sz="2000" dirty="0">
                <a:solidFill>
                  <a:srgbClr val="FFFFFF"/>
                </a:solidFill>
                <a:highlight>
                  <a:srgbClr val="FF0000"/>
                </a:highlight>
              </a:rPr>
              <a:t>Monitoring and Control</a:t>
            </a:r>
            <a:endParaRPr lang="en" sz="4800" dirty="0">
              <a:solidFill>
                <a:srgbClr val="FFFFFF"/>
              </a:solidFill>
              <a:highlight>
                <a:srgbClr val="FF0000"/>
              </a:highlight>
            </a:endParaRPr>
          </a:p>
        </p:txBody>
      </p:sp>
      <p:sp>
        <p:nvSpPr>
          <p:cNvPr id="167" name="Shape 167"/>
          <p:cNvSpPr txBox="1">
            <a:spLocks noGrp="1"/>
          </p:cNvSpPr>
          <p:nvPr>
            <p:ph type="subTitle" idx="4294967295"/>
          </p:nvPr>
        </p:nvSpPr>
        <p:spPr>
          <a:xfrm>
            <a:off x="338421" y="3460189"/>
            <a:ext cx="8079244" cy="715657"/>
          </a:xfrm>
          <a:prstGeom prst="rect">
            <a:avLst/>
          </a:prstGeom>
        </p:spPr>
        <p:txBody>
          <a:bodyPr lIns="91425" tIns="91425" rIns="91425" bIns="91425" anchor="t" anchorCtr="0">
            <a:noAutofit/>
          </a:bodyPr>
          <a:lstStyle/>
          <a:p>
            <a:pPr lvl="0" algn="r">
              <a:spcBef>
                <a:spcPts val="0"/>
              </a:spcBef>
              <a:buNone/>
            </a:pPr>
            <a:r>
              <a:rPr lang="en-US" sz="2000" i="1" dirty="0"/>
              <a:t>This leads to increased power savings and reduced</a:t>
            </a:r>
          </a:p>
          <a:p>
            <a:pPr lvl="0" algn="r">
              <a:spcBef>
                <a:spcPts val="0"/>
              </a:spcBef>
              <a:buNone/>
            </a:pPr>
            <a:r>
              <a:rPr lang="en-US" sz="2000" i="1" dirty="0"/>
              <a:t> manual input</a:t>
            </a:r>
            <a:endParaRPr lang="en" sz="2000" i="1" dirty="0"/>
          </a:p>
        </p:txBody>
      </p:sp>
      <p:pic>
        <p:nvPicPr>
          <p:cNvPr id="2" name="Picture 1"/>
          <p:cNvPicPr>
            <a:picLocks noChangeAspect="1"/>
          </p:cNvPicPr>
          <p:nvPr/>
        </p:nvPicPr>
        <p:blipFill>
          <a:blip r:embed="rId3"/>
          <a:stretch>
            <a:fillRect/>
          </a:stretch>
        </p:blipFill>
        <p:spPr>
          <a:xfrm>
            <a:off x="304800" y="315052"/>
            <a:ext cx="2182557" cy="695004"/>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idx="4294967295"/>
          </p:nvPr>
        </p:nvSpPr>
        <p:spPr>
          <a:xfrm>
            <a:off x="2431925" y="968125"/>
            <a:ext cx="5617799" cy="783000"/>
          </a:xfrm>
          <a:prstGeom prst="rect">
            <a:avLst/>
          </a:prstGeom>
          <a:ln>
            <a:noFill/>
          </a:ln>
        </p:spPr>
        <p:txBody>
          <a:bodyPr lIns="91425" tIns="91425" rIns="91425" bIns="91425" anchor="t" anchorCtr="0">
            <a:noAutofit/>
          </a:bodyPr>
          <a:lstStyle/>
          <a:p>
            <a:pPr lvl="0" algn="r">
              <a:spcBef>
                <a:spcPts val="0"/>
              </a:spcBef>
              <a:buNone/>
            </a:pPr>
            <a:r>
              <a:rPr lang="en" sz="4000" dirty="0"/>
              <a:t>Hello!</a:t>
            </a:r>
          </a:p>
        </p:txBody>
      </p:sp>
      <p:sp>
        <p:nvSpPr>
          <p:cNvPr id="62" name="Shape 62"/>
          <p:cNvSpPr txBox="1">
            <a:spLocks noGrp="1"/>
          </p:cNvSpPr>
          <p:nvPr>
            <p:ph type="subTitle" idx="4294967295"/>
          </p:nvPr>
        </p:nvSpPr>
        <p:spPr>
          <a:xfrm>
            <a:off x="2431925" y="1614300"/>
            <a:ext cx="5617799" cy="1046400"/>
          </a:xfrm>
          <a:prstGeom prst="rect">
            <a:avLst/>
          </a:prstGeom>
        </p:spPr>
        <p:txBody>
          <a:bodyPr lIns="91425" tIns="91425" rIns="91425" bIns="91425" anchor="t" anchorCtr="0">
            <a:noAutofit/>
          </a:bodyPr>
          <a:lstStyle/>
          <a:p>
            <a:pPr lvl="0" algn="r">
              <a:spcBef>
                <a:spcPts val="0"/>
              </a:spcBef>
              <a:buNone/>
            </a:pPr>
            <a:r>
              <a:rPr lang="en" sz="4000" dirty="0">
                <a:solidFill>
                  <a:srgbClr val="FFFFFF"/>
                </a:solidFill>
                <a:highlight>
                  <a:srgbClr val="FF0000"/>
                </a:highlight>
              </a:rPr>
              <a:t>I am </a:t>
            </a:r>
            <a:r>
              <a:rPr lang="en-GB" sz="4000" dirty="0">
                <a:solidFill>
                  <a:srgbClr val="FFFFFF"/>
                </a:solidFill>
                <a:highlight>
                  <a:srgbClr val="FF0000"/>
                </a:highlight>
              </a:rPr>
              <a:t>Yannick Dongo</a:t>
            </a:r>
            <a:endParaRPr lang="en" sz="4000" dirty="0">
              <a:solidFill>
                <a:srgbClr val="FFFFFF"/>
              </a:solidFill>
              <a:highlight>
                <a:srgbClr val="FF0000"/>
              </a:highlight>
            </a:endParaRPr>
          </a:p>
        </p:txBody>
      </p:sp>
      <p:sp>
        <p:nvSpPr>
          <p:cNvPr id="63" name="Shape 63"/>
          <p:cNvSpPr txBox="1">
            <a:spLocks noGrp="1"/>
          </p:cNvSpPr>
          <p:nvPr>
            <p:ph type="body" idx="4294967295"/>
          </p:nvPr>
        </p:nvSpPr>
        <p:spPr>
          <a:xfrm>
            <a:off x="2431925" y="2515768"/>
            <a:ext cx="5617799" cy="2096699"/>
          </a:xfrm>
          <a:prstGeom prst="rect">
            <a:avLst/>
          </a:prstGeom>
        </p:spPr>
        <p:txBody>
          <a:bodyPr lIns="91425" tIns="91425" rIns="91425" bIns="91425" anchor="t" anchorCtr="0">
            <a:noAutofit/>
          </a:bodyPr>
          <a:lstStyle/>
          <a:p>
            <a:pPr lvl="0" algn="r" rtl="0">
              <a:spcBef>
                <a:spcPts val="0"/>
              </a:spcBef>
              <a:buNone/>
            </a:pPr>
            <a:r>
              <a:rPr lang="en-GB" sz="2000" dirty="0"/>
              <a:t>A 500 level student of Information and Communication Engineering</a:t>
            </a:r>
          </a:p>
          <a:p>
            <a:pPr lvl="0" algn="r" rtl="0">
              <a:spcBef>
                <a:spcPts val="0"/>
              </a:spcBef>
              <a:buNone/>
            </a:pPr>
            <a:r>
              <a:rPr lang="en-US" sz="2000" dirty="0"/>
              <a:t>w</a:t>
            </a:r>
            <a:r>
              <a:rPr lang="en-GB" sz="2000" dirty="0"/>
              <a:t>ith Matriculation number</a:t>
            </a:r>
          </a:p>
          <a:p>
            <a:pPr lvl="0" algn="r" rtl="0">
              <a:spcBef>
                <a:spcPts val="0"/>
              </a:spcBef>
              <a:buNone/>
            </a:pPr>
            <a:r>
              <a:rPr lang="en-US" sz="2000" dirty="0"/>
              <a:t>12ck013851</a:t>
            </a:r>
            <a:endParaRPr lang="en" sz="2000" dirty="0"/>
          </a:p>
        </p:txBody>
      </p:sp>
      <p:pic>
        <p:nvPicPr>
          <p:cNvPr id="64" name="Shape 64"/>
          <p:cNvPicPr preferRelativeResize="0"/>
          <p:nvPr/>
        </p:nvPicPr>
        <p:blipFill rotWithShape="1">
          <a:blip r:embed="rId3"/>
          <a:srcRect l="21071" t="-1052" r="20547" b="26176"/>
          <a:stretch/>
        </p:blipFill>
        <p:spPr>
          <a:xfrm>
            <a:off x="418353" y="3376705"/>
            <a:ext cx="3418541" cy="3322918"/>
          </a:xfrm>
          <a:prstGeom prst="rect">
            <a:avLst/>
          </a:prstGeom>
          <a:noFill/>
          <a:ln w="114300" cap="flat" cmpd="sng">
            <a:solidFill>
              <a:srgbClr val="FF0000"/>
            </a:solidFill>
            <a:prstDash val="solid"/>
            <a:miter/>
            <a:headEnd type="none" w="med" len="med"/>
            <a:tailEnd type="none" w="med" len="med"/>
          </a:ln>
        </p:spPr>
      </p:pic>
    </p:spTree>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idx="4294967295"/>
          </p:nvPr>
        </p:nvSpPr>
        <p:spPr>
          <a:xfrm>
            <a:off x="2431925" y="968125"/>
            <a:ext cx="5617799" cy="783000"/>
          </a:xfrm>
          <a:prstGeom prst="rect">
            <a:avLst/>
          </a:prstGeom>
          <a:ln>
            <a:noFill/>
          </a:ln>
        </p:spPr>
        <p:txBody>
          <a:bodyPr lIns="91425" tIns="91425" rIns="91425" bIns="91425" anchor="t" anchorCtr="0">
            <a:noAutofit/>
          </a:bodyPr>
          <a:lstStyle/>
          <a:p>
            <a:pPr lvl="0" algn="r" rtl="0">
              <a:spcBef>
                <a:spcPts val="0"/>
              </a:spcBef>
              <a:buNone/>
            </a:pPr>
            <a:r>
              <a:rPr lang="en-GB" sz="4000" dirty="0"/>
              <a:t>T</a:t>
            </a:r>
            <a:r>
              <a:rPr lang="en" sz="4000" dirty="0"/>
              <a:t>hanks </a:t>
            </a:r>
            <a:r>
              <a:rPr lang="en-GB" sz="4000" dirty="0"/>
              <a:t>for listening</a:t>
            </a:r>
            <a:r>
              <a:rPr lang="en" sz="4000" dirty="0"/>
              <a:t>!</a:t>
            </a:r>
          </a:p>
        </p:txBody>
      </p:sp>
      <p:sp>
        <p:nvSpPr>
          <p:cNvPr id="273" name="Shape 273"/>
          <p:cNvSpPr txBox="1">
            <a:spLocks noGrp="1"/>
          </p:cNvSpPr>
          <p:nvPr>
            <p:ph type="subTitle" idx="4294967295"/>
          </p:nvPr>
        </p:nvSpPr>
        <p:spPr>
          <a:xfrm>
            <a:off x="2431924" y="1919100"/>
            <a:ext cx="5617799" cy="1046400"/>
          </a:xfrm>
          <a:prstGeom prst="rect">
            <a:avLst/>
          </a:prstGeom>
        </p:spPr>
        <p:txBody>
          <a:bodyPr lIns="91425" tIns="91425" rIns="91425" bIns="91425" anchor="t" anchorCtr="0">
            <a:noAutofit/>
          </a:bodyPr>
          <a:lstStyle/>
          <a:p>
            <a:pPr lvl="0" algn="r" rtl="0">
              <a:spcBef>
                <a:spcPts val="0"/>
              </a:spcBef>
              <a:buNone/>
            </a:pPr>
            <a:r>
              <a:rPr lang="en" sz="4000" dirty="0">
                <a:solidFill>
                  <a:srgbClr val="FFFFFF"/>
                </a:solidFill>
                <a:highlight>
                  <a:srgbClr val="FF0000"/>
                </a:highlight>
              </a:rPr>
              <a:t>Any questions?</a:t>
            </a:r>
          </a:p>
        </p:txBody>
      </p:sp>
      <p:sp>
        <p:nvSpPr>
          <p:cNvPr id="275" name="Shape 275"/>
          <p:cNvSpPr/>
          <p:nvPr/>
        </p:nvSpPr>
        <p:spPr>
          <a:xfrm>
            <a:off x="539121" y="5034921"/>
            <a:ext cx="1295699" cy="1295699"/>
          </a:xfrm>
          <a:prstGeom prst="rect">
            <a:avLst/>
          </a:prstGeom>
          <a:noFill/>
          <a:ln w="76200" cap="flat" cmpd="sng">
            <a:solidFill>
              <a:srgbClr val="FF0000"/>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en" sz="6000" b="1">
                <a:solidFill>
                  <a:srgbClr val="111111"/>
                </a:solidFill>
                <a:latin typeface="Georgia"/>
                <a:ea typeface="Georgia"/>
                <a:cs typeface="Georgia"/>
                <a:sym typeface="Georgia"/>
              </a:rPr>
              <a:t>?</a:t>
            </a:r>
          </a:p>
        </p:txBody>
      </p:sp>
    </p:spTree>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75235" y="694765"/>
            <a:ext cx="2106599" cy="671850"/>
          </a:xfrm>
          <a:prstGeom prst="rect">
            <a:avLst/>
          </a:prstGeom>
        </p:spPr>
        <p:txBody>
          <a:bodyPr lIns="91425" tIns="91425" rIns="91425" bIns="91425" anchor="t" anchorCtr="0">
            <a:noAutofit/>
          </a:bodyPr>
          <a:lstStyle/>
          <a:p>
            <a:pPr lvl="0" algn="ctr">
              <a:spcBef>
                <a:spcPts val="0"/>
              </a:spcBef>
              <a:buNone/>
            </a:pPr>
            <a:r>
              <a:rPr lang="en-GB" dirty="0"/>
              <a:t>OUTLINE</a:t>
            </a:r>
            <a:endParaRPr lang="en" dirty="0"/>
          </a:p>
        </p:txBody>
      </p:sp>
      <p:sp>
        <p:nvSpPr>
          <p:cNvPr id="81" name="Shape 81"/>
          <p:cNvSpPr txBox="1">
            <a:spLocks noGrp="1"/>
          </p:cNvSpPr>
          <p:nvPr>
            <p:ph type="body" idx="1"/>
          </p:nvPr>
        </p:nvSpPr>
        <p:spPr>
          <a:xfrm>
            <a:off x="3203050" y="1205250"/>
            <a:ext cx="5185199" cy="4899600"/>
          </a:xfrm>
          <a:prstGeom prst="rect">
            <a:avLst/>
          </a:prstGeom>
        </p:spPr>
        <p:txBody>
          <a:bodyPr lIns="91425" tIns="91425" rIns="91425" bIns="91425" anchor="t" anchorCtr="0">
            <a:noAutofit/>
          </a:bodyPr>
          <a:lstStyle/>
          <a:p>
            <a:pPr marL="457200" lvl="0" indent="-228600" rtl="0">
              <a:spcBef>
                <a:spcPts val="0"/>
              </a:spcBef>
            </a:pPr>
            <a:endParaRPr lang="en-GB" dirty="0"/>
          </a:p>
          <a:p>
            <a:pPr marL="457200" lvl="0" indent="-228600" rtl="0">
              <a:spcBef>
                <a:spcPts val="0"/>
              </a:spcBef>
            </a:pPr>
            <a:endParaRPr lang="en-US" dirty="0"/>
          </a:p>
          <a:p>
            <a:pPr marL="457200" lvl="0" indent="-228600" rtl="0">
              <a:spcBef>
                <a:spcPts val="0"/>
              </a:spcBef>
            </a:pPr>
            <a:endParaRPr lang="en-GB" dirty="0"/>
          </a:p>
          <a:p>
            <a:pPr marL="457200" lvl="0" indent="-228600" rtl="0">
              <a:spcBef>
                <a:spcPts val="0"/>
              </a:spcBef>
            </a:pPr>
            <a:r>
              <a:rPr lang="en-GB" sz="3200" dirty="0"/>
              <a:t>Introduction.</a:t>
            </a:r>
          </a:p>
          <a:p>
            <a:pPr marL="457200" indent="-228600"/>
            <a:r>
              <a:rPr lang="en-US" sz="3200" dirty="0"/>
              <a:t>S</a:t>
            </a:r>
            <a:r>
              <a:rPr lang="en-GB" sz="3200" dirty="0"/>
              <a:t>ystem Design.</a:t>
            </a:r>
          </a:p>
          <a:p>
            <a:pPr marL="457200" indent="-228600"/>
            <a:r>
              <a:rPr lang="en-US" sz="3200" dirty="0"/>
              <a:t>Results and Significance.</a:t>
            </a:r>
            <a:endParaRPr lang="en-GB" sz="3200" dirty="0"/>
          </a:p>
          <a:p>
            <a:pPr marL="457200" lvl="0" indent="-228600" rtl="0">
              <a:spcBef>
                <a:spcPts val="0"/>
              </a:spcBef>
            </a:pPr>
            <a:r>
              <a:rPr lang="en-US" sz="3200" dirty="0"/>
              <a:t>C</a:t>
            </a:r>
            <a:r>
              <a:rPr lang="en-GB" sz="3200" dirty="0"/>
              <a:t>hallenges Faced.</a:t>
            </a:r>
          </a:p>
          <a:p>
            <a:pPr marL="457200" lvl="0" indent="-228600" rtl="0">
              <a:spcBef>
                <a:spcPts val="0"/>
              </a:spcBef>
            </a:pPr>
            <a:r>
              <a:rPr lang="en-US" sz="3200" dirty="0"/>
              <a:t>C</a:t>
            </a:r>
            <a:r>
              <a:rPr lang="en-GB" sz="3200" dirty="0"/>
              <a:t>onclusion.</a:t>
            </a:r>
          </a:p>
          <a:p>
            <a:pPr marL="457200" lvl="0" indent="-228600" rtl="0">
              <a:spcBef>
                <a:spcPts val="0"/>
              </a:spcBef>
            </a:pPr>
            <a:endParaRPr lang="en" dirty="0"/>
          </a:p>
          <a:p>
            <a:pPr lvl="0" rtl="0">
              <a:spcBef>
                <a:spcPts val="0"/>
              </a:spcBef>
              <a:buNone/>
            </a:pPr>
            <a:endParaRPr dirty="0"/>
          </a:p>
        </p:txBody>
      </p:sp>
    </p:spTree>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33400" y="4875175"/>
            <a:ext cx="5138271" cy="770399"/>
          </a:xfrm>
          <a:prstGeom prst="rect">
            <a:avLst/>
          </a:prstGeom>
        </p:spPr>
        <p:txBody>
          <a:bodyPr lIns="91425" tIns="91425" rIns="91425" bIns="91425" anchor="b" anchorCtr="0">
            <a:noAutofit/>
          </a:bodyPr>
          <a:lstStyle/>
          <a:p>
            <a:pPr lvl="0" rtl="0">
              <a:spcBef>
                <a:spcPts val="0"/>
              </a:spcBef>
              <a:buNone/>
            </a:pPr>
            <a:r>
              <a:rPr lang="en" b="1" dirty="0">
                <a:solidFill>
                  <a:srgbClr val="111111"/>
                </a:solidFill>
              </a:rPr>
              <a:t> 1. </a:t>
            </a:r>
            <a:r>
              <a:rPr lang="en-GB" dirty="0"/>
              <a:t>Introduction</a:t>
            </a:r>
            <a:endParaRPr lang="en" dirty="0"/>
          </a:p>
        </p:txBody>
      </p:sp>
      <p:grpSp>
        <p:nvGrpSpPr>
          <p:cNvPr id="3" name="Shape 337"/>
          <p:cNvGrpSpPr/>
          <p:nvPr/>
        </p:nvGrpSpPr>
        <p:grpSpPr>
          <a:xfrm>
            <a:off x="4849186" y="4987813"/>
            <a:ext cx="682706" cy="545121"/>
            <a:chOff x="1934025" y="1001650"/>
            <a:chExt cx="415300" cy="355600"/>
          </a:xfrm>
        </p:grpSpPr>
        <p:sp>
          <p:nvSpPr>
            <p:cNvPr id="4" name="Shape 338"/>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339"/>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340"/>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341"/>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1264693" y="3744036"/>
            <a:ext cx="7378889" cy="2434762"/>
          </a:xfrm>
          <a:prstGeom prst="rect">
            <a:avLst/>
          </a:prstGeom>
        </p:spPr>
        <p:txBody>
          <a:bodyPr lIns="91425" tIns="91425" rIns="91425" bIns="91425" anchor="t" anchorCtr="0">
            <a:noAutofit/>
          </a:bodyPr>
          <a:lstStyle/>
          <a:p>
            <a:pPr lvl="0">
              <a:spcBef>
                <a:spcPts val="0"/>
              </a:spcBef>
              <a:buNone/>
            </a:pPr>
            <a:r>
              <a:rPr lang="en-US" sz="2800" dirty="0"/>
              <a:t>     The monitoring and control of </a:t>
            </a:r>
            <a:r>
              <a:rPr lang="en-GB" sz="2800" dirty="0"/>
              <a:t>current streetlighting systems could be very manual chore which is prone to errors. It is also very inefficient leading to wastage of power, reduced useful life of bulbs and low reliability of the system.</a:t>
            </a:r>
            <a:endParaRPr lang="en" sz="2800" dirty="0"/>
          </a:p>
        </p:txBody>
      </p:sp>
      <p:sp>
        <p:nvSpPr>
          <p:cNvPr id="3" name="Shape 87"/>
          <p:cNvSpPr txBox="1">
            <a:spLocks/>
          </p:cNvSpPr>
          <p:nvPr/>
        </p:nvSpPr>
        <p:spPr>
          <a:xfrm>
            <a:off x="1264693" y="3234519"/>
            <a:ext cx="4701599" cy="673790"/>
          </a:xfrm>
          <a:prstGeom prst="rect">
            <a:avLst/>
          </a:prstGeom>
          <a:noFill/>
          <a:ln w="76200" cap="flat" cmpd="sng">
            <a:noFill/>
            <a:prstDash val="solid"/>
            <a:miter/>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Roboto Slab"/>
              <a:buNone/>
              <a:defRPr sz="2400" b="0" i="0" u="none" strike="noStrike" cap="none">
                <a:solidFill>
                  <a:srgbClr val="999999"/>
                </a:solidFill>
                <a:latin typeface="Roboto Slab"/>
                <a:ea typeface="Roboto Slab"/>
                <a:cs typeface="Roboto Slab"/>
                <a:sym typeface="Roboto Slab"/>
              </a:defRPr>
            </a:lvl1pPr>
            <a:lvl2pPr lvl="1">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2pPr>
            <a:lvl3pPr lvl="2">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3pPr>
            <a:lvl4pPr lvl="3">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4pPr>
            <a:lvl5pPr lvl="4">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5pPr>
            <a:lvl6pPr lvl="5">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6pPr>
            <a:lvl7pPr lvl="6">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7pPr>
            <a:lvl8pPr lvl="7">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8pPr>
            <a:lvl9pPr lvl="8">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9pPr>
          </a:lstStyle>
          <a:p>
            <a:r>
              <a:rPr lang="en-GB" sz="3600" dirty="0">
                <a:solidFill>
                  <a:srgbClr val="FFFFFF"/>
                </a:solidFill>
                <a:highlight>
                  <a:srgbClr val="FF0000"/>
                </a:highlight>
                <a:latin typeface="Georgia"/>
                <a:ea typeface="Georgia"/>
                <a:cs typeface="Georgia"/>
                <a:sym typeface="Georgia"/>
              </a:rPr>
              <a:t>Problem Statement</a:t>
            </a:r>
            <a:endParaRPr lang="en" sz="3600" dirty="0">
              <a:solidFill>
                <a:srgbClr val="FFFFFF"/>
              </a:solidFill>
              <a:highlight>
                <a:srgbClr val="FF0000"/>
              </a:highlight>
              <a:latin typeface="Georgia"/>
              <a:ea typeface="Georgia"/>
              <a:cs typeface="Georgia"/>
              <a:sym typeface="Georgia"/>
            </a:endParaRPr>
          </a:p>
        </p:txBody>
      </p:sp>
      <p:sp>
        <p:nvSpPr>
          <p:cNvPr id="5" name="Rectangle 4"/>
          <p:cNvSpPr/>
          <p:nvPr/>
        </p:nvSpPr>
        <p:spPr>
          <a:xfrm>
            <a:off x="1869744" y="1025309"/>
            <a:ext cx="6705599" cy="2062103"/>
          </a:xfrm>
          <a:prstGeom prst="rect">
            <a:avLst/>
          </a:prstGeom>
        </p:spPr>
        <p:txBody>
          <a:bodyPr wrap="square">
            <a:spAutoFit/>
          </a:bodyPr>
          <a:lstStyle/>
          <a:p>
            <a:r>
              <a:rPr lang="en-US" sz="2000" i="1" dirty="0">
                <a:solidFill>
                  <a:srgbClr val="111111"/>
                </a:solidFill>
                <a:latin typeface="Georgia"/>
                <a:sym typeface="Georgia"/>
              </a:rPr>
              <a:t> “</a:t>
            </a:r>
            <a:r>
              <a:rPr lang="en-GB" sz="1800" i="1" dirty="0">
                <a:solidFill>
                  <a:srgbClr val="111111"/>
                </a:solidFill>
                <a:latin typeface="Georgia"/>
                <a:sym typeface="Georgia"/>
              </a:rPr>
              <a:t>Street lights can consume as much as forty percent (40%) of a city’s energy budget . They  tend to consume too much energy and stay on for too long, making them both expensive to run and leads to a short lifespan of the bulbs”</a:t>
            </a:r>
          </a:p>
          <a:p>
            <a:endParaRPr lang="en-GB" sz="1800" i="1" dirty="0">
              <a:solidFill>
                <a:srgbClr val="111111"/>
              </a:solidFill>
              <a:latin typeface="Georgia"/>
              <a:sym typeface="Georgia"/>
            </a:endParaRPr>
          </a:p>
          <a:p>
            <a:r>
              <a:rPr lang="en-GB" sz="1800" i="1" dirty="0">
                <a:solidFill>
                  <a:srgbClr val="111111"/>
                </a:solidFill>
                <a:latin typeface="Georgia"/>
                <a:sym typeface="Georgia"/>
              </a:rPr>
              <a:t>-Silver Spring Networks, The Business Case for Smart Street Lights, 2013.</a:t>
            </a:r>
            <a:endParaRPr lang="en-GB" sz="1800" dirty="0"/>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45">
                                          <p:stCondLst>
                                            <p:cond delay="0"/>
                                          </p:stCondLst>
                                        </p:cTn>
                                        <p:tgtEl>
                                          <p:spTgt spid="3"/>
                                        </p:tgtEl>
                                      </p:cBhvr>
                                    </p:animEffect>
                                    <p:anim calcmode="lin" valueType="num">
                                      <p:cBhvr>
                                        <p:cTn id="8"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13" dur="7">
                                          <p:stCondLst>
                                            <p:cond delay="162"/>
                                          </p:stCondLst>
                                        </p:cTn>
                                        <p:tgtEl>
                                          <p:spTgt spid="3"/>
                                        </p:tgtEl>
                                      </p:cBhvr>
                                      <p:to x="100000" y="60000"/>
                                    </p:animScale>
                                    <p:animScale>
                                      <p:cBhvr>
                                        <p:cTn id="14" dur="41" decel="50000">
                                          <p:stCondLst>
                                            <p:cond delay="169"/>
                                          </p:stCondLst>
                                        </p:cTn>
                                        <p:tgtEl>
                                          <p:spTgt spid="3"/>
                                        </p:tgtEl>
                                      </p:cBhvr>
                                      <p:to x="100000" y="100000"/>
                                    </p:animScale>
                                    <p:animScale>
                                      <p:cBhvr>
                                        <p:cTn id="15" dur="7">
                                          <p:stCondLst>
                                            <p:cond delay="328"/>
                                          </p:stCondLst>
                                        </p:cTn>
                                        <p:tgtEl>
                                          <p:spTgt spid="3"/>
                                        </p:tgtEl>
                                      </p:cBhvr>
                                      <p:to x="100000" y="80000"/>
                                    </p:animScale>
                                    <p:animScale>
                                      <p:cBhvr>
                                        <p:cTn id="16" dur="41" decel="50000">
                                          <p:stCondLst>
                                            <p:cond delay="335"/>
                                          </p:stCondLst>
                                        </p:cTn>
                                        <p:tgtEl>
                                          <p:spTgt spid="3"/>
                                        </p:tgtEl>
                                      </p:cBhvr>
                                      <p:to x="100000" y="100000"/>
                                    </p:animScale>
                                    <p:animScale>
                                      <p:cBhvr>
                                        <p:cTn id="17" dur="7">
                                          <p:stCondLst>
                                            <p:cond delay="410"/>
                                          </p:stCondLst>
                                        </p:cTn>
                                        <p:tgtEl>
                                          <p:spTgt spid="3"/>
                                        </p:tgtEl>
                                      </p:cBhvr>
                                      <p:to x="100000" y="90000"/>
                                    </p:animScale>
                                    <p:animScale>
                                      <p:cBhvr>
                                        <p:cTn id="18" dur="41" decel="50000">
                                          <p:stCondLst>
                                            <p:cond delay="417"/>
                                          </p:stCondLst>
                                        </p:cTn>
                                        <p:tgtEl>
                                          <p:spTgt spid="3"/>
                                        </p:tgtEl>
                                      </p:cBhvr>
                                      <p:to x="100000" y="100000"/>
                                    </p:animScale>
                                    <p:animScale>
                                      <p:cBhvr>
                                        <p:cTn id="19" dur="7">
                                          <p:stCondLst>
                                            <p:cond delay="452"/>
                                          </p:stCondLst>
                                        </p:cTn>
                                        <p:tgtEl>
                                          <p:spTgt spid="3"/>
                                        </p:tgtEl>
                                      </p:cBhvr>
                                      <p:to x="100000" y="95000"/>
                                    </p:animScale>
                                    <p:animScale>
                                      <p:cBhvr>
                                        <p:cTn id="20" dur="41" decel="50000">
                                          <p:stCondLst>
                                            <p:cond delay="459"/>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5">
                                            <p:txEl>
                                              <p:pRg st="0" end="0"/>
                                            </p:txEl>
                                          </p:spTgt>
                                        </p:tgtEl>
                                        <p:attrNameLst>
                                          <p:attrName>style.visibility</p:attrName>
                                        </p:attrNameLst>
                                      </p:cBhvr>
                                      <p:to>
                                        <p:strVal val="visible"/>
                                      </p:to>
                                    </p:set>
                                    <p:animEffect transition="in" filter="wipe(down)">
                                      <p:cBhvr>
                                        <p:cTn id="23" dur="145">
                                          <p:stCondLst>
                                            <p:cond delay="0"/>
                                          </p:stCondLst>
                                        </p:cTn>
                                        <p:tgtEl>
                                          <p:spTgt spid="75">
                                            <p:txEl>
                                              <p:pRg st="0" end="0"/>
                                            </p:txEl>
                                          </p:spTgt>
                                        </p:tgtEl>
                                      </p:cBhvr>
                                    </p:animEffect>
                                    <p:anim calcmode="lin" valueType="num">
                                      <p:cBhvr>
                                        <p:cTn id="24" dur="456" tmFilter="0,0; 0.14,0.36; 0.43,0.73; 0.71,0.91; 1.0,1.0">
                                          <p:stCondLst>
                                            <p:cond delay="0"/>
                                          </p:stCondLst>
                                        </p:cTn>
                                        <p:tgtEl>
                                          <p:spTgt spid="75">
                                            <p:txEl>
                                              <p:pRg st="0" end="0"/>
                                            </p:txEl>
                                          </p:spTgt>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75">
                                            <p:txEl>
                                              <p:pRg st="0" end="0"/>
                                            </p:txEl>
                                          </p:spTgt>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75">
                                            <p:txEl>
                                              <p:pRg st="0" end="0"/>
                                            </p:txEl>
                                          </p:spTgt>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75">
                                            <p:txEl>
                                              <p:pRg st="0" end="0"/>
                                            </p:txEl>
                                          </p:spTgt>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75">
                                            <p:txEl>
                                              <p:pRg st="0" end="0"/>
                                            </p:txEl>
                                          </p:spTgt>
                                        </p:tgtEl>
                                        <p:attrNameLst>
                                          <p:attrName>ppt_y</p:attrName>
                                        </p:attrNameLst>
                                      </p:cBhvr>
                                      <p:tavLst>
                                        <p:tav tm="0" fmla="#ppt_y-sin(pi*$)/81">
                                          <p:val>
                                            <p:fltVal val="0"/>
                                          </p:val>
                                        </p:tav>
                                        <p:tav tm="100000">
                                          <p:val>
                                            <p:fltVal val="1"/>
                                          </p:val>
                                        </p:tav>
                                      </p:tavLst>
                                    </p:anim>
                                    <p:animScale>
                                      <p:cBhvr>
                                        <p:cTn id="29" dur="7">
                                          <p:stCondLst>
                                            <p:cond delay="162"/>
                                          </p:stCondLst>
                                        </p:cTn>
                                        <p:tgtEl>
                                          <p:spTgt spid="75">
                                            <p:txEl>
                                              <p:pRg st="0" end="0"/>
                                            </p:txEl>
                                          </p:spTgt>
                                        </p:tgtEl>
                                      </p:cBhvr>
                                      <p:to x="100000" y="60000"/>
                                    </p:animScale>
                                    <p:animScale>
                                      <p:cBhvr>
                                        <p:cTn id="30" dur="41" decel="50000">
                                          <p:stCondLst>
                                            <p:cond delay="169"/>
                                          </p:stCondLst>
                                        </p:cTn>
                                        <p:tgtEl>
                                          <p:spTgt spid="75">
                                            <p:txEl>
                                              <p:pRg st="0" end="0"/>
                                            </p:txEl>
                                          </p:spTgt>
                                        </p:tgtEl>
                                      </p:cBhvr>
                                      <p:to x="100000" y="100000"/>
                                    </p:animScale>
                                    <p:animScale>
                                      <p:cBhvr>
                                        <p:cTn id="31" dur="7">
                                          <p:stCondLst>
                                            <p:cond delay="328"/>
                                          </p:stCondLst>
                                        </p:cTn>
                                        <p:tgtEl>
                                          <p:spTgt spid="75">
                                            <p:txEl>
                                              <p:pRg st="0" end="0"/>
                                            </p:txEl>
                                          </p:spTgt>
                                        </p:tgtEl>
                                      </p:cBhvr>
                                      <p:to x="100000" y="80000"/>
                                    </p:animScale>
                                    <p:animScale>
                                      <p:cBhvr>
                                        <p:cTn id="32" dur="41" decel="50000">
                                          <p:stCondLst>
                                            <p:cond delay="335"/>
                                          </p:stCondLst>
                                        </p:cTn>
                                        <p:tgtEl>
                                          <p:spTgt spid="75">
                                            <p:txEl>
                                              <p:pRg st="0" end="0"/>
                                            </p:txEl>
                                          </p:spTgt>
                                        </p:tgtEl>
                                      </p:cBhvr>
                                      <p:to x="100000" y="100000"/>
                                    </p:animScale>
                                    <p:animScale>
                                      <p:cBhvr>
                                        <p:cTn id="33" dur="7">
                                          <p:stCondLst>
                                            <p:cond delay="410"/>
                                          </p:stCondLst>
                                        </p:cTn>
                                        <p:tgtEl>
                                          <p:spTgt spid="75">
                                            <p:txEl>
                                              <p:pRg st="0" end="0"/>
                                            </p:txEl>
                                          </p:spTgt>
                                        </p:tgtEl>
                                      </p:cBhvr>
                                      <p:to x="100000" y="90000"/>
                                    </p:animScale>
                                    <p:animScale>
                                      <p:cBhvr>
                                        <p:cTn id="34" dur="41" decel="50000">
                                          <p:stCondLst>
                                            <p:cond delay="417"/>
                                          </p:stCondLst>
                                        </p:cTn>
                                        <p:tgtEl>
                                          <p:spTgt spid="75">
                                            <p:txEl>
                                              <p:pRg st="0" end="0"/>
                                            </p:txEl>
                                          </p:spTgt>
                                        </p:tgtEl>
                                      </p:cBhvr>
                                      <p:to x="100000" y="100000"/>
                                    </p:animScale>
                                    <p:animScale>
                                      <p:cBhvr>
                                        <p:cTn id="35" dur="7">
                                          <p:stCondLst>
                                            <p:cond delay="452"/>
                                          </p:stCondLst>
                                        </p:cTn>
                                        <p:tgtEl>
                                          <p:spTgt spid="75">
                                            <p:txEl>
                                              <p:pRg st="0" end="0"/>
                                            </p:txEl>
                                          </p:spTgt>
                                        </p:tgtEl>
                                      </p:cBhvr>
                                      <p:to x="100000" y="95000"/>
                                    </p:animScale>
                                    <p:animScale>
                                      <p:cBhvr>
                                        <p:cTn id="36" dur="41" decel="50000">
                                          <p:stCondLst>
                                            <p:cond delay="459"/>
                                          </p:stCondLst>
                                        </p:cTn>
                                        <p:tgtEl>
                                          <p:spTgt spid="7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p:nvPr/>
        </p:nvSpPr>
        <p:spPr>
          <a:xfrm>
            <a:off x="535025" y="502606"/>
            <a:ext cx="1953599" cy="1953599"/>
          </a:xfrm>
          <a:prstGeom prst="rect">
            <a:avLst/>
          </a:prstGeom>
          <a:noFill/>
          <a:ln w="76200" cap="flat" cmpd="sng">
            <a:solidFill>
              <a:srgbClr val="FF0000"/>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txBox="1">
            <a:spLocks noGrp="1"/>
          </p:cNvSpPr>
          <p:nvPr>
            <p:ph type="ctrTitle" idx="4294967295"/>
          </p:nvPr>
        </p:nvSpPr>
        <p:spPr>
          <a:xfrm>
            <a:off x="2608076" y="751733"/>
            <a:ext cx="4701599" cy="1546500"/>
          </a:xfrm>
          <a:prstGeom prst="rect">
            <a:avLst/>
          </a:prstGeom>
          <a:ln>
            <a:noFill/>
          </a:ln>
        </p:spPr>
        <p:txBody>
          <a:bodyPr lIns="91425" tIns="91425" rIns="91425" bIns="91425" anchor="t" anchorCtr="0">
            <a:noAutofit/>
          </a:bodyPr>
          <a:lstStyle/>
          <a:p>
            <a:pPr lvl="0" rtl="0">
              <a:spcBef>
                <a:spcPts val="0"/>
              </a:spcBef>
              <a:buNone/>
            </a:pPr>
            <a:r>
              <a:rPr lang="en-GB" sz="4000" dirty="0">
                <a:solidFill>
                  <a:srgbClr val="FFFFFF"/>
                </a:solidFill>
                <a:highlight>
                  <a:srgbClr val="FF0000"/>
                </a:highlight>
                <a:latin typeface="Georgia"/>
                <a:ea typeface="Georgia"/>
                <a:cs typeface="Georgia"/>
                <a:sym typeface="Georgia"/>
              </a:rPr>
              <a:t>Research Questions</a:t>
            </a:r>
            <a:endParaRPr lang="en" sz="4000" dirty="0">
              <a:solidFill>
                <a:srgbClr val="FFFFFF"/>
              </a:solidFill>
              <a:highlight>
                <a:srgbClr val="FF0000"/>
              </a:highlight>
              <a:latin typeface="Georgia"/>
              <a:ea typeface="Georgia"/>
              <a:cs typeface="Georgia"/>
              <a:sym typeface="Georgia"/>
            </a:endParaRPr>
          </a:p>
        </p:txBody>
      </p:sp>
      <p:sp>
        <p:nvSpPr>
          <p:cNvPr id="88" name="Shape 88"/>
          <p:cNvSpPr txBox="1">
            <a:spLocks noGrp="1"/>
          </p:cNvSpPr>
          <p:nvPr>
            <p:ph type="subTitle" idx="4294967295"/>
          </p:nvPr>
        </p:nvSpPr>
        <p:spPr>
          <a:xfrm>
            <a:off x="2317330" y="1881762"/>
            <a:ext cx="6206919" cy="1046400"/>
          </a:xfrm>
          <a:prstGeom prst="rect">
            <a:avLst/>
          </a:prstGeom>
        </p:spPr>
        <p:txBody>
          <a:bodyPr lIns="91425" tIns="91425" rIns="91425" bIns="91425" anchor="t" anchorCtr="0">
            <a:noAutofit/>
          </a:bodyPr>
          <a:lstStyle/>
          <a:p>
            <a:pPr marL="457200" lvl="0" indent="-228600">
              <a:spcBef>
                <a:spcPts val="1800"/>
              </a:spcBef>
            </a:pPr>
            <a:r>
              <a:rPr lang="en-GB" sz="2800" dirty="0"/>
              <a:t>How can automation be applied to streetlighting systems?</a:t>
            </a:r>
            <a:r>
              <a:rPr lang="en-US" sz="2800" dirty="0"/>
              <a:t> </a:t>
            </a:r>
          </a:p>
          <a:p>
            <a:pPr marL="457200" lvl="0" indent="-228600">
              <a:spcBef>
                <a:spcPts val="1800"/>
              </a:spcBef>
            </a:pPr>
            <a:r>
              <a:rPr lang="en-GB" sz="2800" dirty="0"/>
              <a:t>Is it possible to optimize power consumption of streetlights?</a:t>
            </a:r>
          </a:p>
          <a:p>
            <a:pPr marL="457200" lvl="0" indent="-228600">
              <a:spcBef>
                <a:spcPts val="1800"/>
              </a:spcBef>
            </a:pPr>
            <a:r>
              <a:rPr lang="en-GB" sz="2800" dirty="0"/>
              <a:t> Can the monitoring of the street light system be more efficient?</a:t>
            </a:r>
          </a:p>
        </p:txBody>
      </p:sp>
      <p:pic>
        <p:nvPicPr>
          <p:cNvPr id="2" name="Picture 1"/>
          <p:cNvPicPr>
            <a:picLocks noChangeAspect="1"/>
          </p:cNvPicPr>
          <p:nvPr/>
        </p:nvPicPr>
        <p:blipFill>
          <a:blip r:embed="rId3"/>
          <a:stretch>
            <a:fillRect/>
          </a:stretch>
        </p:blipFill>
        <p:spPr>
          <a:xfrm>
            <a:off x="961728" y="805054"/>
            <a:ext cx="1104807" cy="14286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88">
                                            <p:txEl>
                                              <p:pRg st="1" end="1"/>
                                            </p:txEl>
                                          </p:spTgt>
                                        </p:tgtEl>
                                        <p:attrNameLst>
                                          <p:attrName>style.visibility</p:attrName>
                                        </p:attrNameLst>
                                      </p:cBhvr>
                                      <p:to>
                                        <p:strVal val="visible"/>
                                      </p:to>
                                    </p:set>
                                    <p:anim calcmode="lin" valueType="num">
                                      <p:cBhvr>
                                        <p:cTn id="11" dur="250" fill="hold"/>
                                        <p:tgtEl>
                                          <p:spTgt spid="88">
                                            <p:txEl>
                                              <p:pRg st="1" end="1"/>
                                            </p:txEl>
                                          </p:spTgt>
                                        </p:tgtEl>
                                        <p:attrNameLst>
                                          <p:attrName>ppt_w</p:attrName>
                                        </p:attrNameLst>
                                      </p:cBhvr>
                                      <p:tavLst>
                                        <p:tav tm="0">
                                          <p:val>
                                            <p:fltVal val="0"/>
                                          </p:val>
                                        </p:tav>
                                        <p:tav tm="100000">
                                          <p:val>
                                            <p:strVal val="#ppt_w"/>
                                          </p:val>
                                        </p:tav>
                                      </p:tavLst>
                                    </p:anim>
                                    <p:anim calcmode="lin" valueType="num">
                                      <p:cBhvr>
                                        <p:cTn id="12" dur="250" fill="hold"/>
                                        <p:tgtEl>
                                          <p:spTgt spid="88">
                                            <p:txEl>
                                              <p:pRg st="1" end="1"/>
                                            </p:txEl>
                                          </p:spTgt>
                                        </p:tgtEl>
                                        <p:attrNameLst>
                                          <p:attrName>ppt_h</p:attrName>
                                        </p:attrNameLst>
                                      </p:cBhvr>
                                      <p:tavLst>
                                        <p:tav tm="0">
                                          <p:val>
                                            <p:fltVal val="0"/>
                                          </p:val>
                                        </p:tav>
                                        <p:tav tm="100000">
                                          <p:val>
                                            <p:strVal val="#ppt_h"/>
                                          </p:val>
                                        </p:tav>
                                      </p:tavLst>
                                    </p:anim>
                                    <p:animEffect transition="in" filter="fade">
                                      <p:cBhvr>
                                        <p:cTn id="13" dur="250"/>
                                        <p:tgtEl>
                                          <p:spTgt spid="8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8">
                                            <p:txEl>
                                              <p:pRg st="2" end="2"/>
                                            </p:txEl>
                                          </p:spTgt>
                                        </p:tgtEl>
                                        <p:attrNameLst>
                                          <p:attrName>style.visibility</p:attrName>
                                        </p:attrNameLst>
                                      </p:cBhvr>
                                      <p:to>
                                        <p:strVal val="visible"/>
                                      </p:to>
                                    </p:set>
                                    <p:anim calcmode="lin" valueType="num">
                                      <p:cBhvr>
                                        <p:cTn id="18" dur="250" fill="hold"/>
                                        <p:tgtEl>
                                          <p:spTgt spid="88">
                                            <p:txEl>
                                              <p:pRg st="2" end="2"/>
                                            </p:txEl>
                                          </p:spTgt>
                                        </p:tgtEl>
                                        <p:attrNameLst>
                                          <p:attrName>ppt_w</p:attrName>
                                        </p:attrNameLst>
                                      </p:cBhvr>
                                      <p:tavLst>
                                        <p:tav tm="0">
                                          <p:val>
                                            <p:fltVal val="0"/>
                                          </p:val>
                                        </p:tav>
                                        <p:tav tm="100000">
                                          <p:val>
                                            <p:strVal val="#ppt_w"/>
                                          </p:val>
                                        </p:tav>
                                      </p:tavLst>
                                    </p:anim>
                                    <p:anim calcmode="lin" valueType="num">
                                      <p:cBhvr>
                                        <p:cTn id="19" dur="250" fill="hold"/>
                                        <p:tgtEl>
                                          <p:spTgt spid="88">
                                            <p:txEl>
                                              <p:pRg st="2" end="2"/>
                                            </p:txEl>
                                          </p:spTgt>
                                        </p:tgtEl>
                                        <p:attrNameLst>
                                          <p:attrName>ppt_h</p:attrName>
                                        </p:attrNameLst>
                                      </p:cBhvr>
                                      <p:tavLst>
                                        <p:tav tm="0">
                                          <p:val>
                                            <p:fltVal val="0"/>
                                          </p:val>
                                        </p:tav>
                                        <p:tav tm="100000">
                                          <p:val>
                                            <p:strVal val="#ppt_h"/>
                                          </p:val>
                                        </p:tav>
                                      </p:tavLst>
                                    </p:anim>
                                    <p:animEffect transition="in" filter="fade">
                                      <p:cBhvr>
                                        <p:cTn id="20" dur="25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061882" y="1403325"/>
            <a:ext cx="6269319" cy="1298040"/>
          </a:xfrm>
          <a:prstGeom prst="rect">
            <a:avLst/>
          </a:prstGeom>
        </p:spPr>
        <p:txBody>
          <a:bodyPr lIns="91425" tIns="91425" rIns="91425" bIns="91425" anchor="t" anchorCtr="0">
            <a:noAutofit/>
          </a:bodyPr>
          <a:lstStyle/>
          <a:p>
            <a:pPr lvl="0" rtl="0">
              <a:spcBef>
                <a:spcPts val="0"/>
              </a:spcBef>
              <a:buNone/>
            </a:pPr>
            <a:r>
              <a:rPr lang="en-GB" sz="2400" dirty="0">
                <a:solidFill>
                  <a:srgbClr val="FFFFFF"/>
                </a:solidFill>
                <a:highlight>
                  <a:srgbClr val="FF0000"/>
                </a:highlight>
              </a:rPr>
              <a:t>AIM</a:t>
            </a:r>
            <a:endParaRPr lang="en" sz="2400" dirty="0">
              <a:solidFill>
                <a:srgbClr val="FFFFFF"/>
              </a:solidFill>
              <a:highlight>
                <a:srgbClr val="FF0000"/>
              </a:highlight>
            </a:endParaRPr>
          </a:p>
          <a:p>
            <a:pPr lvl="0">
              <a:buNone/>
            </a:pPr>
            <a:r>
              <a:rPr lang="en-GB" dirty="0"/>
              <a:t>This project is aimed at the design and construction of the prototype of a smart streetlight system that can be monitored and controlled via GSM using SMS.</a:t>
            </a:r>
            <a:endParaRPr lang="en" dirty="0"/>
          </a:p>
        </p:txBody>
      </p:sp>
      <p:sp>
        <p:nvSpPr>
          <p:cNvPr id="102" name="Shape 102"/>
          <p:cNvSpPr txBox="1">
            <a:spLocks noGrp="1"/>
          </p:cNvSpPr>
          <p:nvPr>
            <p:ph type="title"/>
          </p:nvPr>
        </p:nvSpPr>
        <p:spPr>
          <a:xfrm>
            <a:off x="418353" y="370542"/>
            <a:ext cx="1792942" cy="908424"/>
          </a:xfrm>
          <a:prstGeom prst="rect">
            <a:avLst/>
          </a:prstGeom>
        </p:spPr>
        <p:txBody>
          <a:bodyPr lIns="91425" tIns="91425" rIns="91425" bIns="91425" anchor="t" anchorCtr="0">
            <a:noAutofit/>
          </a:bodyPr>
          <a:lstStyle/>
          <a:p>
            <a:pPr lvl="0"/>
            <a:r>
              <a:rPr lang="en-GB" dirty="0"/>
              <a:t>Aim and Objectives</a:t>
            </a:r>
            <a:endParaRPr lang="en" dirty="0"/>
          </a:p>
        </p:txBody>
      </p:sp>
      <p:sp>
        <p:nvSpPr>
          <p:cNvPr id="5" name="Rectangle 4"/>
          <p:cNvSpPr/>
          <p:nvPr/>
        </p:nvSpPr>
        <p:spPr>
          <a:xfrm>
            <a:off x="2061882" y="3501064"/>
            <a:ext cx="6478494" cy="2154436"/>
          </a:xfrm>
          <a:prstGeom prst="rect">
            <a:avLst/>
          </a:prstGeom>
        </p:spPr>
        <p:txBody>
          <a:bodyPr wrap="square">
            <a:spAutoFit/>
          </a:bodyPr>
          <a:lstStyle/>
          <a:p>
            <a:pPr lvl="0">
              <a:buClr>
                <a:srgbClr val="999999"/>
              </a:buClr>
              <a:buSzPct val="100000"/>
            </a:pPr>
            <a:r>
              <a:rPr lang="en-GB" sz="2400" dirty="0">
                <a:solidFill>
                  <a:srgbClr val="FFFFFF"/>
                </a:solidFill>
                <a:highlight>
                  <a:srgbClr val="FF0000"/>
                </a:highlight>
                <a:latin typeface="Georgia"/>
                <a:sym typeface="Georgia"/>
              </a:rPr>
              <a:t>OBJECTIVES</a:t>
            </a:r>
            <a:endParaRPr lang="en" sz="2400" dirty="0">
              <a:solidFill>
                <a:srgbClr val="FFFFFF"/>
              </a:solidFill>
              <a:highlight>
                <a:srgbClr val="FF0000"/>
              </a:highlight>
              <a:latin typeface="Georgia"/>
              <a:sym typeface="Georgia"/>
            </a:endParaRPr>
          </a:p>
          <a:p>
            <a:pPr marL="285750" lvl="0" indent="-285750">
              <a:spcBef>
                <a:spcPts val="1800"/>
              </a:spcBef>
              <a:buClr>
                <a:srgbClr val="999999"/>
              </a:buClr>
              <a:buSzPct val="100000"/>
              <a:buFont typeface="Arial" panose="020B0604020202020204" pitchFamily="34" charset="0"/>
              <a:buChar char="•"/>
            </a:pPr>
            <a:r>
              <a:rPr lang="en-GB" sz="2000" dirty="0">
                <a:solidFill>
                  <a:srgbClr val="111111"/>
                </a:solidFill>
                <a:latin typeface="Georgia"/>
                <a:sym typeface="Georgia"/>
              </a:rPr>
              <a:t>To be able to correctly control streetlight state (on or off) via SMS messages.</a:t>
            </a:r>
          </a:p>
          <a:p>
            <a:pPr marL="285750" lvl="0" indent="-285750">
              <a:spcBef>
                <a:spcPts val="1800"/>
              </a:spcBef>
              <a:buClr>
                <a:srgbClr val="999999"/>
              </a:buClr>
              <a:buSzPct val="100000"/>
              <a:buFont typeface="Arial" panose="020B0604020202020204" pitchFamily="34" charset="0"/>
              <a:buChar char="•"/>
            </a:pPr>
            <a:r>
              <a:rPr lang="en-GB" sz="2000" dirty="0">
                <a:solidFill>
                  <a:srgbClr val="111111"/>
                </a:solidFill>
                <a:latin typeface="Georgia"/>
                <a:sym typeface="Georgia"/>
              </a:rPr>
              <a:t> To be able to view and monitor current system state through an LCD.</a:t>
            </a:r>
            <a:endParaRPr lang="en" sz="2000" dirty="0">
              <a:solidFill>
                <a:srgbClr val="111111"/>
              </a:solidFill>
              <a:latin typeface="Georgia"/>
              <a:sym typeface="Georgi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350"/>
                                        <p:tgtEl>
                                          <p:spTgt spid="5"/>
                                        </p:tgtEl>
                                      </p:cBhvr>
                                    </p:animEffect>
                                    <p:anim calcmode="lin" valueType="num">
                                      <p:cBhvr>
                                        <p:cTn id="14" dur="350" fill="hold"/>
                                        <p:tgtEl>
                                          <p:spTgt spid="5"/>
                                        </p:tgtEl>
                                        <p:attrNameLst>
                                          <p:attrName>ppt_x</p:attrName>
                                        </p:attrNameLst>
                                      </p:cBhvr>
                                      <p:tavLst>
                                        <p:tav tm="0">
                                          <p:val>
                                            <p:strVal val="#ppt_x"/>
                                          </p:val>
                                        </p:tav>
                                        <p:tav tm="100000">
                                          <p:val>
                                            <p:strVal val="#ppt_x"/>
                                          </p:val>
                                        </p:tav>
                                      </p:tavLst>
                                    </p:anim>
                                    <p:anim calcmode="lin" valueType="num">
                                      <p:cBhvr>
                                        <p:cTn id="15" dur="3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33401" y="4875175"/>
            <a:ext cx="5431118" cy="770399"/>
          </a:xfrm>
          <a:prstGeom prst="rect">
            <a:avLst/>
          </a:prstGeom>
        </p:spPr>
        <p:txBody>
          <a:bodyPr lIns="91425" tIns="91425" rIns="91425" bIns="91425" anchor="b" anchorCtr="0">
            <a:noAutofit/>
          </a:bodyPr>
          <a:lstStyle/>
          <a:p>
            <a:pPr lvl="0" rtl="0">
              <a:spcBef>
                <a:spcPts val="0"/>
              </a:spcBef>
              <a:buNone/>
            </a:pPr>
            <a:r>
              <a:rPr lang="en" b="1" dirty="0">
                <a:solidFill>
                  <a:srgbClr val="111111"/>
                </a:solidFill>
              </a:rPr>
              <a:t>2. </a:t>
            </a:r>
            <a:r>
              <a:rPr lang="en-GB" dirty="0"/>
              <a:t>System Design</a:t>
            </a:r>
            <a:endParaRPr lang="en" dirty="0"/>
          </a:p>
        </p:txBody>
      </p:sp>
      <p:grpSp>
        <p:nvGrpSpPr>
          <p:cNvPr id="3" name="Shape 455"/>
          <p:cNvGrpSpPr/>
          <p:nvPr/>
        </p:nvGrpSpPr>
        <p:grpSpPr>
          <a:xfrm>
            <a:off x="5171610" y="4940993"/>
            <a:ext cx="703261" cy="638761"/>
            <a:chOff x="5247525" y="3007275"/>
            <a:chExt cx="517575" cy="384825"/>
          </a:xfrm>
        </p:grpSpPr>
        <p:sp>
          <p:nvSpPr>
            <p:cNvPr id="4" name="Shape 456"/>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457"/>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5093051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3212" y="55282"/>
            <a:ext cx="3417046" cy="877047"/>
          </a:xfrm>
          <a:prstGeom prst="rect">
            <a:avLst/>
          </a:prstGeom>
        </p:spPr>
        <p:txBody>
          <a:bodyPr lIns="91425" tIns="91425" rIns="91425" bIns="91425" anchor="t" anchorCtr="0">
            <a:noAutofit/>
          </a:bodyPr>
          <a:lstStyle/>
          <a:p>
            <a:pPr lvl="0" rtl="0">
              <a:spcBef>
                <a:spcPts val="0"/>
              </a:spcBef>
              <a:buNone/>
            </a:pPr>
            <a:r>
              <a:rPr lang="en" dirty="0"/>
              <a:t>Comparison between Streetlight Systems</a:t>
            </a:r>
          </a:p>
        </p:txBody>
      </p:sp>
      <p:graphicFrame>
        <p:nvGraphicFramePr>
          <p:cNvPr id="138" name="Shape 138"/>
          <p:cNvGraphicFramePr/>
          <p:nvPr>
            <p:extLst>
              <p:ext uri="{D42A27DB-BD31-4B8C-83A1-F6EECF244321}">
                <p14:modId xmlns:p14="http://schemas.microsoft.com/office/powerpoint/2010/main" val="1872987451"/>
              </p:ext>
            </p:extLst>
          </p:nvPr>
        </p:nvGraphicFramePr>
        <p:xfrm>
          <a:off x="209176" y="1004047"/>
          <a:ext cx="8875060" cy="5853954"/>
        </p:xfrm>
        <a:graphic>
          <a:graphicData uri="http://schemas.openxmlformats.org/drawingml/2006/table">
            <a:tbl>
              <a:tblPr>
                <a:noFill/>
                <a:tableStyleId>{7BA6FC2F-B151-4203-B6DF-5B3083EDB8A5}</a:tableStyleId>
              </a:tblPr>
              <a:tblGrid>
                <a:gridCol w="1654569">
                  <a:extLst>
                    <a:ext uri="{9D8B030D-6E8A-4147-A177-3AD203B41FA5}">
                      <a16:colId xmlns:a16="http://schemas.microsoft.com/office/drawing/2014/main" val="20000"/>
                    </a:ext>
                  </a:extLst>
                </a:gridCol>
                <a:gridCol w="2189872">
                  <a:extLst>
                    <a:ext uri="{9D8B030D-6E8A-4147-A177-3AD203B41FA5}">
                      <a16:colId xmlns:a16="http://schemas.microsoft.com/office/drawing/2014/main" val="20001"/>
                    </a:ext>
                  </a:extLst>
                </a:gridCol>
                <a:gridCol w="2811853">
                  <a:extLst>
                    <a:ext uri="{9D8B030D-6E8A-4147-A177-3AD203B41FA5}">
                      <a16:colId xmlns:a16="http://schemas.microsoft.com/office/drawing/2014/main" val="20002"/>
                    </a:ext>
                  </a:extLst>
                </a:gridCol>
                <a:gridCol w="2218766">
                  <a:extLst>
                    <a:ext uri="{9D8B030D-6E8A-4147-A177-3AD203B41FA5}">
                      <a16:colId xmlns:a16="http://schemas.microsoft.com/office/drawing/2014/main" val="20003"/>
                    </a:ext>
                  </a:extLst>
                </a:gridCol>
              </a:tblGrid>
              <a:tr h="670351">
                <a:tc>
                  <a:txBody>
                    <a:bodyPr/>
                    <a:lstStyle/>
                    <a:p>
                      <a:pPr lvl="0">
                        <a:spcBef>
                          <a:spcPts val="0"/>
                        </a:spcBef>
                        <a:buNone/>
                      </a:pPr>
                      <a:r>
                        <a:rPr lang="en-US" dirty="0">
                          <a:latin typeface="Georgia"/>
                          <a:ea typeface="Georgia"/>
                          <a:cs typeface="Georgia"/>
                          <a:sym typeface="Georgia"/>
                        </a:rPr>
                        <a:t>Streetlight System</a:t>
                      </a:r>
                      <a:endParaRPr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a:txBody>
                    <a:bodyPr/>
                    <a:lstStyle/>
                    <a:p>
                      <a:pPr lvl="0" algn="ctr">
                        <a:spcBef>
                          <a:spcPts val="0"/>
                        </a:spcBef>
                        <a:buNone/>
                      </a:pPr>
                      <a:r>
                        <a:rPr lang="en-GB" dirty="0">
                          <a:latin typeface="Georgia"/>
                          <a:ea typeface="Georgia"/>
                          <a:cs typeface="Georgia"/>
                          <a:sym typeface="Georgia"/>
                        </a:rPr>
                        <a:t>Components and Techniques</a:t>
                      </a:r>
                      <a:endParaRPr lang="en"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a:txBody>
                    <a:bodyPr/>
                    <a:lstStyle/>
                    <a:p>
                      <a:pPr lvl="0" algn="ctr">
                        <a:spcBef>
                          <a:spcPts val="0"/>
                        </a:spcBef>
                        <a:buNone/>
                      </a:pPr>
                      <a:r>
                        <a:rPr lang="en-GB" dirty="0">
                          <a:latin typeface="Georgia"/>
                          <a:ea typeface="Georgia"/>
                          <a:cs typeface="Georgia"/>
                          <a:sym typeface="Georgia"/>
                        </a:rPr>
                        <a:t>Merits</a:t>
                      </a:r>
                      <a:endParaRPr lang="en"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a:txBody>
                    <a:bodyPr/>
                    <a:lstStyle/>
                    <a:p>
                      <a:pPr lvl="0" algn="ctr">
                        <a:spcBef>
                          <a:spcPts val="0"/>
                        </a:spcBef>
                        <a:buNone/>
                      </a:pPr>
                      <a:r>
                        <a:rPr lang="en-GB" dirty="0">
                          <a:latin typeface="Georgia"/>
                          <a:ea typeface="Georgia"/>
                          <a:cs typeface="Georgia"/>
                          <a:sym typeface="Georgia"/>
                        </a:rPr>
                        <a:t>Demerits</a:t>
                      </a:r>
                      <a:endParaRPr lang="en"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843524">
                <a:tc>
                  <a:txBody>
                    <a:bodyPr/>
                    <a:lstStyle/>
                    <a:p>
                      <a:pPr lvl="0" algn="r">
                        <a:spcBef>
                          <a:spcPts val="0"/>
                        </a:spcBef>
                        <a:buNone/>
                      </a:pPr>
                      <a:r>
                        <a:rPr lang="en-GB" i="1" dirty="0">
                          <a:latin typeface="Georgia"/>
                          <a:ea typeface="Georgia"/>
                          <a:cs typeface="Georgia"/>
                          <a:sym typeface="Georgia"/>
                        </a:rPr>
                        <a:t>Solar Lighting System</a:t>
                      </a:r>
                      <a:endParaRPr lang="en" i="1"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1400" dirty="0">
                          <a:latin typeface="Roboto Slab"/>
                          <a:ea typeface="Roboto Slab"/>
                          <a:cs typeface="Roboto Slab"/>
                          <a:sym typeface="Roboto Slab"/>
                        </a:rPr>
                        <a:t>S</a:t>
                      </a:r>
                      <a:r>
                        <a:rPr lang="en-GB" sz="1400" dirty="0" err="1">
                          <a:latin typeface="Roboto Slab"/>
                          <a:ea typeface="Roboto Slab"/>
                          <a:cs typeface="Roboto Slab"/>
                          <a:sym typeface="Roboto Slab"/>
                        </a:rPr>
                        <a:t>olar</a:t>
                      </a:r>
                      <a:r>
                        <a:rPr lang="en-GB" sz="1400" dirty="0">
                          <a:latin typeface="Roboto Slab"/>
                          <a:ea typeface="Roboto Slab"/>
                          <a:cs typeface="Roboto Slab"/>
                          <a:sym typeface="Roboto Slab"/>
                        </a:rPr>
                        <a:t> panel, Passive Solar Technologies</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a:spcBef>
                          <a:spcPts val="0"/>
                        </a:spcBef>
                        <a:buFont typeface="Arial" panose="020B0604020202020204" pitchFamily="34" charset="0"/>
                        <a:buChar char="•"/>
                      </a:pPr>
                      <a:r>
                        <a:rPr lang="en-GB" sz="1400" dirty="0">
                          <a:latin typeface="Roboto Slab"/>
                          <a:ea typeface="Roboto Slab"/>
                          <a:cs typeface="Roboto Slab"/>
                          <a:sym typeface="Roboto Slab"/>
                        </a:rPr>
                        <a:t>Operation cost is minimum</a:t>
                      </a:r>
                    </a:p>
                    <a:p>
                      <a:pPr marL="285750" lvl="0" indent="-285750" algn="ctr">
                        <a:spcBef>
                          <a:spcPts val="0"/>
                        </a:spcBef>
                        <a:buFont typeface="Arial" panose="020B0604020202020204" pitchFamily="34" charset="0"/>
                        <a:buChar char="•"/>
                      </a:pPr>
                      <a:r>
                        <a:rPr lang="en-US" sz="1400" dirty="0">
                          <a:latin typeface="Roboto Slab"/>
                          <a:ea typeface="Roboto Slab"/>
                          <a:cs typeface="Roboto Slab"/>
                          <a:sym typeface="Roboto Slab"/>
                        </a:rPr>
                        <a:t>Less Maintenance</a:t>
                      </a:r>
                    </a:p>
                    <a:p>
                      <a:pPr marL="285750" lvl="0" indent="-285750" algn="ctr">
                        <a:spcBef>
                          <a:spcPts val="0"/>
                        </a:spcBef>
                        <a:buFont typeface="Arial" panose="020B0604020202020204" pitchFamily="34" charset="0"/>
                        <a:buChar char="•"/>
                      </a:pPr>
                      <a:r>
                        <a:rPr lang="en-US" sz="1400" dirty="0">
                          <a:latin typeface="Roboto Slab"/>
                          <a:ea typeface="Roboto Slab"/>
                          <a:cs typeface="Roboto Slab"/>
                          <a:sym typeface="Roboto Slab"/>
                        </a:rPr>
                        <a:t>Non polluting source</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a:spcBef>
                          <a:spcPts val="0"/>
                        </a:spcBef>
                        <a:buFont typeface="Arial" panose="020B0604020202020204" pitchFamily="34" charset="0"/>
                        <a:buChar char="•"/>
                      </a:pPr>
                      <a:r>
                        <a:rPr lang="en-GB" sz="1400" dirty="0">
                          <a:latin typeface="Roboto Slab"/>
                          <a:ea typeface="Roboto Slab"/>
                          <a:cs typeface="Roboto Slab"/>
                          <a:sym typeface="Roboto Slab"/>
                        </a:rPr>
                        <a:t>Initial Investment is higher.</a:t>
                      </a:r>
                    </a:p>
                    <a:p>
                      <a:pPr marL="285750" lvl="0" indent="-285750" algn="ctr">
                        <a:spcBef>
                          <a:spcPts val="0"/>
                        </a:spcBef>
                        <a:buFont typeface="Arial" panose="020B0604020202020204" pitchFamily="34" charset="0"/>
                        <a:buChar char="•"/>
                      </a:pPr>
                      <a:r>
                        <a:rPr lang="en-US" sz="1400" dirty="0">
                          <a:latin typeface="Roboto Slab"/>
                          <a:ea typeface="Roboto Slab"/>
                          <a:cs typeface="Roboto Slab"/>
                          <a:sym typeface="Roboto Slab"/>
                        </a:rPr>
                        <a:t>C</a:t>
                      </a:r>
                      <a:r>
                        <a:rPr lang="en-GB" sz="1400" dirty="0" err="1">
                          <a:latin typeface="Roboto Slab"/>
                          <a:ea typeface="Roboto Slab"/>
                          <a:cs typeface="Roboto Slab"/>
                          <a:sym typeface="Roboto Slab"/>
                        </a:rPr>
                        <a:t>ost</a:t>
                      </a:r>
                      <a:r>
                        <a:rPr lang="en-GB" sz="1400" dirty="0">
                          <a:latin typeface="Roboto Slab"/>
                          <a:ea typeface="Roboto Slab"/>
                          <a:cs typeface="Roboto Slab"/>
                          <a:sym typeface="Roboto Slab"/>
                        </a:rPr>
                        <a:t> of equipment is high</a:t>
                      </a:r>
                    </a:p>
                    <a:p>
                      <a:pPr marL="285750" lvl="0" indent="-285750" algn="ctr">
                        <a:spcBef>
                          <a:spcPts val="0"/>
                        </a:spcBef>
                        <a:buFont typeface="Arial" panose="020B0604020202020204" pitchFamily="34" charset="0"/>
                        <a:buChar char="•"/>
                      </a:pPr>
                      <a:r>
                        <a:rPr lang="en-US" sz="1400" dirty="0">
                          <a:latin typeface="Roboto Slab"/>
                          <a:ea typeface="Roboto Slab"/>
                          <a:cs typeface="Roboto Slab"/>
                          <a:sym typeface="Roboto Slab"/>
                        </a:rPr>
                        <a:t>C</a:t>
                      </a:r>
                      <a:r>
                        <a:rPr lang="en-GB" sz="1400" dirty="0" err="1">
                          <a:latin typeface="Roboto Slab"/>
                          <a:ea typeface="Roboto Slab"/>
                          <a:cs typeface="Roboto Slab"/>
                          <a:sym typeface="Roboto Slab"/>
                        </a:rPr>
                        <a:t>limatic</a:t>
                      </a:r>
                      <a:r>
                        <a:rPr lang="en-GB" sz="1400" dirty="0">
                          <a:latin typeface="Roboto Slab"/>
                          <a:ea typeface="Roboto Slab"/>
                          <a:cs typeface="Roboto Slab"/>
                          <a:sym typeface="Roboto Slab"/>
                        </a:rPr>
                        <a:t> conditions may reduce the performances.</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85250">
                <a:tc>
                  <a:txBody>
                    <a:bodyPr/>
                    <a:lstStyle/>
                    <a:p>
                      <a:pPr lvl="0" algn="r">
                        <a:spcBef>
                          <a:spcPts val="0"/>
                        </a:spcBef>
                        <a:buNone/>
                      </a:pPr>
                      <a:r>
                        <a:rPr lang="en" i="1" dirty="0">
                          <a:latin typeface="Georgia"/>
                          <a:ea typeface="Georgia"/>
                          <a:cs typeface="Georgia"/>
                          <a:sym typeface="Georgia"/>
                        </a:rPr>
                        <a:t>System wih Singl</a:t>
                      </a:r>
                      <a:r>
                        <a:rPr lang="en-GB" i="1" dirty="0">
                          <a:latin typeface="Georgia"/>
                          <a:ea typeface="Georgia"/>
                          <a:cs typeface="Georgia"/>
                          <a:sym typeface="Georgia"/>
                        </a:rPr>
                        <a:t>e Chip Microcontroller</a:t>
                      </a:r>
                      <a:endParaRPr lang="en" i="1"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GB" sz="1400" dirty="0">
                          <a:latin typeface="Roboto Slab"/>
                          <a:ea typeface="Roboto Slab"/>
                          <a:cs typeface="Roboto Slab"/>
                          <a:sym typeface="Roboto Slab"/>
                        </a:rPr>
                        <a:t>Photo resistor &amp; fixed resistor.</a:t>
                      </a:r>
                    </a:p>
                    <a:p>
                      <a:pPr lvl="0" algn="ctr">
                        <a:spcBef>
                          <a:spcPts val="0"/>
                        </a:spcBef>
                        <a:buNone/>
                      </a:pPr>
                      <a:r>
                        <a:rPr lang="en-US" sz="1400" dirty="0">
                          <a:latin typeface="Roboto Slab"/>
                          <a:ea typeface="Roboto Slab"/>
                          <a:cs typeface="Roboto Slab"/>
                          <a:sym typeface="Roboto Slab"/>
                        </a:rPr>
                        <a:t>P</a:t>
                      </a:r>
                      <a:r>
                        <a:rPr lang="en-GB" sz="1400" dirty="0" err="1">
                          <a:latin typeface="Roboto Slab"/>
                          <a:ea typeface="Roboto Slab"/>
                          <a:cs typeface="Roboto Slab"/>
                          <a:sym typeface="Roboto Slab"/>
                        </a:rPr>
                        <a:t>hotosensitive</a:t>
                      </a:r>
                      <a:r>
                        <a:rPr lang="en-GB" sz="1400" dirty="0">
                          <a:latin typeface="Roboto Slab"/>
                          <a:ea typeface="Roboto Slab"/>
                          <a:cs typeface="Roboto Slab"/>
                          <a:sym typeface="Roboto Slab"/>
                        </a:rPr>
                        <a:t> technique</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marL="285750" lvl="0" indent="-285750" algn="ctr">
                        <a:spcBef>
                          <a:spcPts val="0"/>
                        </a:spcBef>
                        <a:buFont typeface="Arial" panose="020B0604020202020204" pitchFamily="34" charset="0"/>
                        <a:buChar char="•"/>
                      </a:pPr>
                      <a:r>
                        <a:rPr lang="en-GB" sz="1400" dirty="0">
                          <a:latin typeface="Roboto Slab"/>
                          <a:ea typeface="Roboto Slab"/>
                          <a:cs typeface="Roboto Slab"/>
                          <a:sym typeface="Roboto Slab"/>
                        </a:rPr>
                        <a:t>Compact on structure</a:t>
                      </a:r>
                    </a:p>
                    <a:p>
                      <a:pPr marL="285750" lvl="0" indent="-285750" algn="ctr">
                        <a:spcBef>
                          <a:spcPts val="0"/>
                        </a:spcBef>
                        <a:buFont typeface="Arial" panose="020B0604020202020204" pitchFamily="34" charset="0"/>
                        <a:buChar char="•"/>
                      </a:pPr>
                      <a:r>
                        <a:rPr lang="en-US" sz="1400" dirty="0">
                          <a:latin typeface="Roboto Slab"/>
                          <a:ea typeface="Roboto Slab"/>
                          <a:cs typeface="Roboto Slab"/>
                          <a:sym typeface="Roboto Slab"/>
                        </a:rPr>
                        <a:t>L</a:t>
                      </a:r>
                      <a:r>
                        <a:rPr lang="en-GB" sz="1400" dirty="0">
                          <a:latin typeface="Roboto Slab"/>
                          <a:ea typeface="Roboto Slab"/>
                          <a:cs typeface="Roboto Slab"/>
                          <a:sym typeface="Roboto Slab"/>
                        </a:rPr>
                        <a:t>ow cost </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marL="285750" lvl="0" indent="-285750" algn="ctr">
                        <a:spcBef>
                          <a:spcPts val="0"/>
                        </a:spcBef>
                        <a:buFont typeface="Arial" panose="020B0604020202020204" pitchFamily="34" charset="0"/>
                        <a:buChar char="•"/>
                      </a:pPr>
                      <a:r>
                        <a:rPr lang="en" sz="1400" dirty="0">
                          <a:latin typeface="Roboto Slab"/>
                          <a:ea typeface="Roboto Slab"/>
                          <a:cs typeface="Roboto Slab"/>
                          <a:sym typeface="Roboto Slab"/>
                        </a:rPr>
                        <a:t>Maintenenace must be done regularly</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1085250">
                <a:tc>
                  <a:txBody>
                    <a:bodyPr/>
                    <a:lstStyle/>
                    <a:p>
                      <a:pPr lvl="0" algn="r" rtl="0">
                        <a:spcBef>
                          <a:spcPts val="0"/>
                        </a:spcBef>
                        <a:buNone/>
                      </a:pPr>
                      <a:r>
                        <a:rPr lang="en-US" i="1" dirty="0">
                          <a:latin typeface="Georgia"/>
                          <a:ea typeface="Georgia"/>
                          <a:cs typeface="Georgia"/>
                          <a:sym typeface="Georgia"/>
                        </a:rPr>
                        <a:t>Z</a:t>
                      </a:r>
                      <a:r>
                        <a:rPr lang="en-GB" i="1" dirty="0" err="1">
                          <a:latin typeface="Georgia"/>
                          <a:ea typeface="Georgia"/>
                          <a:cs typeface="Georgia"/>
                          <a:sym typeface="Georgia"/>
                        </a:rPr>
                        <a:t>igbee</a:t>
                      </a:r>
                      <a:r>
                        <a:rPr lang="en-GB" i="1" dirty="0">
                          <a:latin typeface="Georgia"/>
                          <a:ea typeface="Georgia"/>
                          <a:cs typeface="Georgia"/>
                          <a:sym typeface="Georgia"/>
                        </a:rPr>
                        <a:t> based system</a:t>
                      </a:r>
                      <a:endParaRPr lang="en" i="1"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GB" sz="1400" dirty="0" err="1">
                          <a:latin typeface="Roboto Slab"/>
                          <a:ea typeface="Roboto Slab"/>
                          <a:cs typeface="Roboto Slab"/>
                          <a:sym typeface="Roboto Slab"/>
                        </a:rPr>
                        <a:t>Zigbee</a:t>
                      </a:r>
                      <a:r>
                        <a:rPr lang="en-GB" sz="1400" dirty="0">
                          <a:latin typeface="Roboto Slab"/>
                          <a:ea typeface="Roboto Slab"/>
                          <a:cs typeface="Roboto Slab"/>
                          <a:sym typeface="Roboto Slab"/>
                        </a:rPr>
                        <a:t> communication protocol</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rtl="0">
                        <a:spcBef>
                          <a:spcPts val="0"/>
                        </a:spcBef>
                        <a:buFont typeface="Arial" panose="020B0604020202020204" pitchFamily="34" charset="0"/>
                        <a:buChar char="•"/>
                      </a:pPr>
                      <a:r>
                        <a:rPr lang="en-US" sz="1400" dirty="0">
                          <a:latin typeface="Roboto Slab"/>
                          <a:ea typeface="Roboto Slab"/>
                          <a:cs typeface="Roboto Slab"/>
                          <a:sym typeface="Roboto Slab"/>
                        </a:rPr>
                        <a:t>R</a:t>
                      </a:r>
                      <a:r>
                        <a:rPr lang="en-GB" sz="1400" dirty="0">
                          <a:latin typeface="Roboto Slab"/>
                          <a:ea typeface="Roboto Slab"/>
                          <a:cs typeface="Roboto Slab"/>
                          <a:sym typeface="Roboto Slab"/>
                        </a:rPr>
                        <a:t>educes the manual work</a:t>
                      </a:r>
                    </a:p>
                    <a:p>
                      <a:pPr marL="285750" lvl="0" indent="-285750" algn="ctr" rtl="0">
                        <a:spcBef>
                          <a:spcPts val="0"/>
                        </a:spcBef>
                        <a:buFont typeface="Arial" panose="020B0604020202020204" pitchFamily="34" charset="0"/>
                        <a:buChar char="•"/>
                      </a:pPr>
                      <a:r>
                        <a:rPr lang="en-US" sz="1400" dirty="0">
                          <a:latin typeface="Roboto Slab"/>
                          <a:ea typeface="Roboto Slab"/>
                          <a:cs typeface="Roboto Slab"/>
                          <a:sym typeface="Roboto Slab"/>
                        </a:rPr>
                        <a:t>S</a:t>
                      </a:r>
                      <a:r>
                        <a:rPr lang="en-GB" sz="1400" dirty="0" err="1">
                          <a:latin typeface="Roboto Slab"/>
                          <a:ea typeface="Roboto Slab"/>
                          <a:cs typeface="Roboto Slab"/>
                          <a:sym typeface="Roboto Slab"/>
                        </a:rPr>
                        <a:t>aves</a:t>
                      </a:r>
                      <a:r>
                        <a:rPr lang="en-GB" sz="1400" dirty="0">
                          <a:latin typeface="Roboto Slab"/>
                          <a:ea typeface="Roboto Slab"/>
                          <a:cs typeface="Roboto Slab"/>
                          <a:sym typeface="Roboto Slab"/>
                        </a:rPr>
                        <a:t> more energy</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rtl="0">
                        <a:spcBef>
                          <a:spcPts val="0"/>
                        </a:spcBef>
                        <a:buFont typeface="Arial" panose="020B0604020202020204" pitchFamily="34" charset="0"/>
                        <a:buChar char="•"/>
                      </a:pPr>
                      <a:r>
                        <a:rPr lang="en-GB" sz="1400" dirty="0">
                          <a:latin typeface="Roboto Slab"/>
                          <a:ea typeface="Roboto Slab"/>
                          <a:cs typeface="Roboto Slab"/>
                          <a:sym typeface="Roboto Slab"/>
                        </a:rPr>
                        <a:t>Complexity in design</a:t>
                      </a:r>
                      <a:endParaRPr lang="en" sz="1400" dirty="0">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69579">
                <a:tc>
                  <a:txBody>
                    <a:bodyPr/>
                    <a:lstStyle/>
                    <a:p>
                      <a:pPr lvl="0" algn="r" rtl="0">
                        <a:spcBef>
                          <a:spcPts val="0"/>
                        </a:spcBef>
                        <a:buNone/>
                      </a:pPr>
                      <a:r>
                        <a:rPr lang="en-GB" i="1" dirty="0">
                          <a:latin typeface="Georgia"/>
                          <a:ea typeface="Georgia"/>
                          <a:cs typeface="Georgia"/>
                          <a:sym typeface="Georgia"/>
                        </a:rPr>
                        <a:t>GSM Based Streetlighting System</a:t>
                      </a:r>
                      <a:endParaRPr lang="en" i="1" dirty="0">
                        <a:latin typeface="Georgia"/>
                        <a:ea typeface="Georgia"/>
                        <a:cs typeface="Georgia"/>
                        <a:sym typeface="Georgia"/>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GB" sz="1400" dirty="0">
                          <a:latin typeface="Roboto Slab"/>
                          <a:ea typeface="Roboto Slab"/>
                          <a:cs typeface="Roboto Slab"/>
                          <a:sym typeface="Roboto Slab"/>
                        </a:rPr>
                        <a:t>GSM modem, microcontroller, Client server mechanism, display board</a:t>
                      </a:r>
                      <a:endParaRPr lang="en" sz="1400" dirty="0">
                        <a:latin typeface="Roboto Slab"/>
                        <a:ea typeface="Roboto Slab"/>
                        <a:cs typeface="Roboto Slab"/>
                        <a:sym typeface="Roboto Slab"/>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rtl="0">
                        <a:spcBef>
                          <a:spcPts val="0"/>
                        </a:spcBef>
                        <a:buFont typeface="Arial" panose="020B0604020202020204" pitchFamily="34" charset="0"/>
                        <a:buChar char="•"/>
                      </a:pPr>
                      <a:r>
                        <a:rPr lang="en-GB" sz="1400" dirty="0">
                          <a:latin typeface="Roboto Slab"/>
                          <a:ea typeface="Roboto Slab"/>
                          <a:cs typeface="Roboto Slab"/>
                          <a:sym typeface="Roboto Slab"/>
                        </a:rPr>
                        <a:t>Low cost</a:t>
                      </a:r>
                    </a:p>
                    <a:p>
                      <a:pPr marL="285750" lvl="0" indent="-285750" algn="ctr" rtl="0">
                        <a:spcBef>
                          <a:spcPts val="0"/>
                        </a:spcBef>
                        <a:buFont typeface="Arial" panose="020B0604020202020204" pitchFamily="34" charset="0"/>
                        <a:buChar char="•"/>
                      </a:pPr>
                      <a:r>
                        <a:rPr lang="en-US" sz="1400" dirty="0">
                          <a:latin typeface="Roboto Slab"/>
                          <a:ea typeface="Roboto Slab"/>
                          <a:cs typeface="Roboto Slab"/>
                          <a:sym typeface="Roboto Slab"/>
                        </a:rPr>
                        <a:t>C</a:t>
                      </a:r>
                      <a:r>
                        <a:rPr lang="en-GB" sz="1400" dirty="0">
                          <a:latin typeface="Roboto Slab"/>
                          <a:ea typeface="Roboto Slab"/>
                          <a:cs typeface="Roboto Slab"/>
                          <a:sym typeface="Roboto Slab"/>
                        </a:rPr>
                        <a:t>an be used remotely.</a:t>
                      </a:r>
                    </a:p>
                    <a:p>
                      <a:pPr marL="285750" lvl="0" indent="-285750" algn="ctr" rtl="0">
                        <a:spcBef>
                          <a:spcPts val="0"/>
                        </a:spcBef>
                        <a:buFont typeface="Arial" panose="020B0604020202020204" pitchFamily="34" charset="0"/>
                        <a:buChar char="•"/>
                      </a:pPr>
                      <a:r>
                        <a:rPr lang="en-US" sz="1400" dirty="0">
                          <a:latin typeface="Roboto Slab"/>
                          <a:ea typeface="Roboto Slab"/>
                          <a:cs typeface="Roboto Slab"/>
                          <a:sym typeface="Roboto Slab"/>
                        </a:rPr>
                        <a:t>E</a:t>
                      </a:r>
                      <a:r>
                        <a:rPr lang="en-GB" sz="1400" dirty="0" err="1">
                          <a:latin typeface="Roboto Slab"/>
                          <a:ea typeface="Roboto Slab"/>
                          <a:cs typeface="Roboto Slab"/>
                          <a:sym typeface="Roboto Slab"/>
                        </a:rPr>
                        <a:t>ase</a:t>
                      </a:r>
                      <a:r>
                        <a:rPr lang="en-GB" sz="1400" dirty="0">
                          <a:latin typeface="Roboto Slab"/>
                          <a:ea typeface="Roboto Slab"/>
                          <a:cs typeface="Roboto Slab"/>
                          <a:sym typeface="Roboto Slab"/>
                        </a:rPr>
                        <a:t> of deployment</a:t>
                      </a:r>
                    </a:p>
                    <a:p>
                      <a:pPr marL="285750" lvl="0" indent="-285750" algn="ctr" rtl="0">
                        <a:spcBef>
                          <a:spcPts val="0"/>
                        </a:spcBef>
                        <a:buFont typeface="Arial" panose="020B0604020202020204" pitchFamily="34" charset="0"/>
                        <a:buChar char="•"/>
                      </a:pPr>
                      <a:r>
                        <a:rPr lang="en-US" sz="1400" dirty="0">
                          <a:latin typeface="Roboto Slab"/>
                          <a:ea typeface="Roboto Slab"/>
                          <a:cs typeface="Roboto Slab"/>
                          <a:sym typeface="Roboto Slab"/>
                        </a:rPr>
                        <a:t>H</a:t>
                      </a:r>
                      <a:r>
                        <a:rPr lang="en-GB" sz="1400" dirty="0" err="1">
                          <a:latin typeface="Roboto Slab"/>
                          <a:ea typeface="Roboto Slab"/>
                          <a:cs typeface="Roboto Slab"/>
                          <a:sym typeface="Roboto Slab"/>
                        </a:rPr>
                        <a:t>ighly</a:t>
                      </a:r>
                      <a:r>
                        <a:rPr lang="en-GB" sz="1400" dirty="0">
                          <a:latin typeface="Roboto Slab"/>
                          <a:ea typeface="Roboto Slab"/>
                          <a:cs typeface="Roboto Slab"/>
                          <a:sym typeface="Roboto Slab"/>
                        </a:rPr>
                        <a:t> Scalable</a:t>
                      </a:r>
                      <a:endParaRPr lang="en" sz="1400" dirty="0">
                        <a:latin typeface="Roboto Slab"/>
                        <a:ea typeface="Roboto Slab"/>
                        <a:cs typeface="Roboto Slab"/>
                        <a:sym typeface="Roboto Slab"/>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marL="285750" lvl="0" indent="-285750" algn="ctr" rtl="0">
                        <a:spcBef>
                          <a:spcPts val="0"/>
                        </a:spcBef>
                        <a:buFont typeface="Arial" panose="020B0604020202020204" pitchFamily="34" charset="0"/>
                        <a:buChar char="•"/>
                      </a:pPr>
                      <a:r>
                        <a:rPr lang="en-GB" sz="1400" dirty="0">
                          <a:latin typeface="Roboto Slab"/>
                          <a:ea typeface="Roboto Slab"/>
                          <a:cs typeface="Roboto Slab"/>
                          <a:sym typeface="Roboto Slab"/>
                        </a:rPr>
                        <a:t>Dependent on network coverage.</a:t>
                      </a:r>
                      <a:endParaRPr lang="en" sz="1400" dirty="0">
                        <a:latin typeface="Roboto Slab"/>
                        <a:ea typeface="Roboto Slab"/>
                        <a:cs typeface="Roboto Slab"/>
                        <a:sym typeface="Roboto Slab"/>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extLst>
                  <a:ext uri="{0D108BD9-81ED-4DB2-BD59-A6C34878D82A}">
                    <a16:rowId xmlns:a16="http://schemas.microsoft.com/office/drawing/2014/main" val="516343243"/>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sld>
</file>

<file path=ppt/theme/theme1.xml><?xml version="1.0" encoding="utf-8"?>
<a:theme xmlns:a="http://schemas.openxmlformats.org/drawingml/2006/main"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TotalTime>
  <Words>848</Words>
  <Application>Microsoft Office PowerPoint</Application>
  <PresentationFormat>On-screen Show (4:3)</PresentationFormat>
  <Paragraphs>115</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Georgia</vt:lpstr>
      <vt:lpstr>Roboto Slab</vt:lpstr>
      <vt:lpstr>Arial</vt:lpstr>
      <vt:lpstr>Lysander template</vt:lpstr>
      <vt:lpstr>GSM BASED STREETLIGHT AUTOMATION SYSTEM</vt:lpstr>
      <vt:lpstr>Hello!</vt:lpstr>
      <vt:lpstr>OUTLINE</vt:lpstr>
      <vt:lpstr> 1. Introduction</vt:lpstr>
      <vt:lpstr>PowerPoint Presentation</vt:lpstr>
      <vt:lpstr>Research Questions</vt:lpstr>
      <vt:lpstr>Aim and Objectives</vt:lpstr>
      <vt:lpstr>2. System Design</vt:lpstr>
      <vt:lpstr>Comparison between Streetlight Systems</vt:lpstr>
      <vt:lpstr>Major System Components</vt:lpstr>
      <vt:lpstr>Schematic Using Proteus.</vt:lpstr>
      <vt:lpstr>Code Excerpt</vt:lpstr>
      <vt:lpstr>Block Diagram and Flow Chart</vt:lpstr>
      <vt:lpstr> 3. Results </vt:lpstr>
      <vt:lpstr>Significance</vt:lpstr>
      <vt:lpstr> 4. Challenges faced</vt:lpstr>
      <vt:lpstr>Challenges Faced</vt:lpstr>
      <vt:lpstr> 5. Conclusion</vt:lpstr>
      <vt:lpstr>Automation can be applied  to Streetlighting Systems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Yannick</dc:creator>
  <cp:lastModifiedBy>Yannick</cp:lastModifiedBy>
  <cp:revision>44</cp:revision>
  <dcterms:modified xsi:type="dcterms:W3CDTF">2017-04-08T12:28:01Z</dcterms:modified>
</cp:coreProperties>
</file>